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71" r:id="rId14"/>
    <p:sldId id="267" r:id="rId15"/>
    <p:sldId id="272" r:id="rId16"/>
    <p:sldId id="273" r:id="rId17"/>
    <p:sldId id="275" r:id="rId18"/>
    <p:sldId id="274" r:id="rId19"/>
    <p:sldId id="26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DC"/>
    <a:srgbClr val="000000"/>
    <a:srgbClr val="B2BFCE"/>
    <a:srgbClr val="AFBDCD"/>
    <a:srgbClr val="A2B1C4"/>
    <a:srgbClr val="A8B6C8"/>
    <a:srgbClr val="F6BF66"/>
    <a:srgbClr val="3A495C"/>
    <a:srgbClr val="74C0D4"/>
    <a:srgbClr val="EA90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4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9401" y="1683454"/>
            <a:ext cx="7933198" cy="1835329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394650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E4CE3A8-0428-4DD8-B2D1-6FACAFCDE60C}"/>
              </a:ext>
            </a:extLst>
          </p:cNvPr>
          <p:cNvCxnSpPr>
            <a:cxnSpLocks/>
          </p:cNvCxnSpPr>
          <p:nvPr/>
        </p:nvCxnSpPr>
        <p:spPr>
          <a:xfrm>
            <a:off x="3418552" y="3616635"/>
            <a:ext cx="535489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13A717-1A93-4349-9D24-34438837BE7E}"/>
              </a:ext>
            </a:extLst>
          </p:cNvPr>
          <p:cNvCxnSpPr>
            <a:cxnSpLocks/>
          </p:cNvCxnSpPr>
          <p:nvPr/>
        </p:nvCxnSpPr>
        <p:spPr>
          <a:xfrm>
            <a:off x="3418552" y="6512234"/>
            <a:ext cx="535489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11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">
          <p15:clr>
            <a:srgbClr val="FBAE40"/>
          </p15:clr>
        </p15:guide>
        <p15:guide id="2" pos="72">
          <p15:clr>
            <a:srgbClr val="FBAE40"/>
          </p15:clr>
        </p15:guide>
        <p15:guide id="3" orient="horz" pos="4248">
          <p15:clr>
            <a:srgbClr val="FBAE40"/>
          </p15:clr>
        </p15:guide>
        <p15:guide id="4" pos="760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E58807-D86A-4F66-A435-4B38E9000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D0BCCF-9FA8-4328-808C-514E8FC8F74A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955936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6261D9-D257-40E3-9351-CC38B203C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08" y="0"/>
            <a:ext cx="3157384" cy="21049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C45F22-70B7-4568-8150-07C709348CBD}"/>
              </a:ext>
            </a:extLst>
          </p:cNvPr>
          <p:cNvSpPr txBox="1"/>
          <p:nvPr/>
        </p:nvSpPr>
        <p:spPr>
          <a:xfrm>
            <a:off x="4382728" y="220982"/>
            <a:ext cx="3426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+mn-lt"/>
              </a:rPr>
              <a:t>Like . Share . Subscribe</a:t>
            </a:r>
            <a:endParaRPr lang="en-US" sz="22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0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19DA2E-E085-4004-9DA5-69ED20884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E63E0C-EAF4-446E-BB5D-A5D1C304C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3CB044A-15A4-4C18-ABA5-907BD01E33B5}"/>
              </a:ext>
            </a:extLst>
          </p:cNvPr>
          <p:cNvSpPr txBox="1">
            <a:spLocks/>
          </p:cNvSpPr>
          <p:nvPr/>
        </p:nvSpPr>
        <p:spPr>
          <a:xfrm>
            <a:off x="4178711" y="521673"/>
            <a:ext cx="2777438" cy="1043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Helvetica Bold" pitchFamily="2" charset="0"/>
                <a:ea typeface="+mj-ea"/>
                <a:cs typeface="+mj-cs"/>
              </a:defRPr>
            </a:lvl1pPr>
          </a:lstStyle>
          <a:p>
            <a:r>
              <a:rPr lang="en-US" dirty="0"/>
              <a:t>LAST SECOND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2CB3D67-4FC8-48F8-BFE8-E51EB2182F57}"/>
              </a:ext>
            </a:extLst>
          </p:cNvPr>
          <p:cNvSpPr txBox="1">
            <a:spLocks/>
          </p:cNvSpPr>
          <p:nvPr/>
        </p:nvSpPr>
        <p:spPr>
          <a:xfrm>
            <a:off x="3760925" y="0"/>
            <a:ext cx="4670149" cy="1043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Helvetica Bold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70C0"/>
                </a:solidFill>
                <a:latin typeface="+mj-lt"/>
              </a:rPr>
              <a:t>Like | Share |Subscribe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DFEB28F-CE49-4E01-BF66-36B999206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34423" y="521673"/>
            <a:ext cx="2129299" cy="1043346"/>
          </a:xfrm>
        </p:spPr>
        <p:txBody>
          <a:bodyPr>
            <a:normAutofit/>
          </a:bodyPr>
          <a:lstStyle>
            <a:lvl1pPr>
              <a:defRPr sz="2400" b="0">
                <a:solidFill>
                  <a:schemeClr val="tx1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MEDICINE</a:t>
            </a:r>
          </a:p>
        </p:txBody>
      </p:sp>
    </p:spTree>
    <p:extLst>
      <p:ext uri="{BB962C8B-B14F-4D97-AF65-F5344CB8AC3E}">
        <p14:creationId xmlns:p14="http://schemas.microsoft.com/office/powerpoint/2010/main" val="92015092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20AB502-7481-4731-9B94-4989511B6933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DE9834-F325-4B8C-8663-1B2E0769560D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905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026D465-309B-4043-8E7A-9A5E6D1E3439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4E2539-FFAD-465D-A0C0-3E659EA7A0C3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426883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586C6D3-0B8E-4029-9A9C-2FB4B6400AF0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7F21F2-1B0C-421C-A897-6C2C415ED39A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13434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90334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250344-89C8-4493-85BB-A913E56C9008}"/>
              </a:ext>
            </a:extLst>
          </p:cNvPr>
          <p:cNvSpPr/>
          <p:nvPr/>
        </p:nvSpPr>
        <p:spPr>
          <a:xfrm>
            <a:off x="0" y="1699907"/>
            <a:ext cx="12192000" cy="32292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99907"/>
            <a:ext cx="10515600" cy="1500188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429000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020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891" y="231200"/>
            <a:ext cx="8056307" cy="787400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71" y="1517219"/>
            <a:ext cx="10515600" cy="4351338"/>
          </a:xfrm>
        </p:spPr>
        <p:txBody>
          <a:bodyPr/>
          <a:lstStyle>
            <a:lvl1pPr marL="177800" indent="-177800">
              <a:spcBef>
                <a:spcPts val="600"/>
              </a:spcBef>
              <a:spcAft>
                <a:spcPts val="400"/>
              </a:spcAft>
              <a:buClrTx/>
              <a:buSzPct val="80000"/>
              <a:defRPr sz="2000">
                <a:solidFill>
                  <a:schemeClr val="tx1"/>
                </a:solidFill>
              </a:defRPr>
            </a:lvl1pPr>
            <a:lvl2pPr marL="406400" indent="-177800"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>
                <a:solidFill>
                  <a:schemeClr val="tx1"/>
                </a:solidFill>
              </a:defRPr>
            </a:lvl2pPr>
            <a:lvl3pPr marL="571500" indent="-165100">
              <a:spcBef>
                <a:spcPts val="600"/>
              </a:spcBef>
              <a:spcAft>
                <a:spcPts val="400"/>
              </a:spcAft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</a:defRPr>
            </a:lvl3pPr>
            <a:lvl4pPr marL="800100" indent="-165100">
              <a:spcBef>
                <a:spcPts val="600"/>
              </a:spcBef>
              <a:spcAft>
                <a:spcPts val="400"/>
              </a:spcAft>
              <a:defRPr>
                <a:solidFill>
                  <a:schemeClr val="tx1"/>
                </a:solidFill>
              </a:defRPr>
            </a:lvl4pPr>
            <a:lvl5pPr marL="977900" indent="-177800">
              <a:spcBef>
                <a:spcPts val="600"/>
              </a:spcBef>
              <a:spcAft>
                <a:spcPts val="400"/>
              </a:spcAft>
              <a:tabLst>
                <a:tab pos="685800" algn="l"/>
              </a:tabLs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E1B22CF-846A-444A-8BAC-3D270DDFCDCE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4E2AC07F-0E38-4A73-9FCA-76827D04E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1C66A05-80DB-4B34-8455-E3879893B0F6}"/>
              </a:ext>
            </a:extLst>
          </p:cNvPr>
          <p:cNvCxnSpPr>
            <a:cxnSpLocks/>
          </p:cNvCxnSpPr>
          <p:nvPr/>
        </p:nvCxnSpPr>
        <p:spPr>
          <a:xfrm>
            <a:off x="10387782" y="6630221"/>
            <a:ext cx="180421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AutoShape 2" descr="Circular Pattern">
            <a:extLst>
              <a:ext uri="{FF2B5EF4-FFF2-40B4-BE49-F238E27FC236}">
                <a16:creationId xmlns:a16="http://schemas.microsoft.com/office/drawing/2014/main" id="{71AA2BB7-E706-437C-BB5A-98DF72A0A0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ADDB16-0049-4579-9364-7251603B3804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606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">
          <p15:clr>
            <a:srgbClr val="FBAE40"/>
          </p15:clr>
        </p15:guide>
        <p15:guide id="2" pos="72">
          <p15:clr>
            <a:srgbClr val="FBAE40"/>
          </p15:clr>
        </p15:guide>
        <p15:guide id="3" orient="horz" pos="4248">
          <p15:clr>
            <a:srgbClr val="FBAE40"/>
          </p15:clr>
        </p15:guide>
        <p15:guide id="4" pos="760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63608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63608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DA917A-5A20-47FC-9FF5-24BFE8E45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07F877-B698-4A18-8B65-50B01FDAA670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F88448-EB8E-46D3-A826-0B124E07A746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FE407298-7684-4394-86DC-35BC9D2C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00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BCCA15-C79B-42EC-836C-CFFD2D23B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DB8F3-FC50-41F7-8EEA-CEEEAF2D7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C1AA02F-74E0-454F-BD36-7B0DF93D130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63601" y="1580355"/>
            <a:ext cx="5157787" cy="3697290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A6B5115-8E42-4699-B391-20B68594206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96013" y="1580355"/>
            <a:ext cx="5157787" cy="3697290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B0BB5F6-FC61-4C2F-A40C-35223460CC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23146"/>
            <a:ext cx="4244975" cy="793750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2975228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CC5E4-07C0-4E7E-B5F8-8F0D98481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065" y="1573263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31ED5-6EEA-4E40-BF61-BA3E2F8FD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D6C59-4FA9-4637-B37A-8DE992059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235D1EC-08EC-4E79-B35E-5ACCB0A1103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53065" y="3809743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09545CF-7530-46EA-87EA-9F0BB1573E7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1781" y="1573262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524BF7F-E99F-4EBF-9718-EE0D9B18D83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291781" y="3809743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EE6935F-AF39-4C7D-8E8C-83F0B1B86E8D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030497" y="1573261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235EAC2-4F09-4B9C-9373-425E99A22620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030497" y="3809743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tx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tx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tx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tx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7E76DE21-E77B-482C-BA5D-6CDB4BF7900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223146"/>
            <a:ext cx="4244975" cy="793750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1507998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471" y="1363608"/>
            <a:ext cx="377312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7871" y="1363608"/>
            <a:ext cx="377312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DA917A-5A20-47FC-9FF5-24BFE8E45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07F877-B698-4A18-8B65-50B01FDAA670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F88448-EB8E-46D3-A826-0B124E07A746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FE407298-7684-4394-86DC-35BC9D2C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F2F4B69-AD8F-4556-86A3-C91DF4AED761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90271" y="1363608"/>
            <a:ext cx="377312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56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46868"/>
            <a:ext cx="5157787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5279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46868"/>
            <a:ext cx="5183188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5279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62D9DD-1141-4FAF-81A8-5C7774793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803270B-1598-4A8C-AFD9-43DF7E9128C9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07EB6E-14B1-4996-B1E5-81C71E98FB5E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F9FE2BAE-FE63-47E3-803E-A52277C5A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67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F83A95A-9B93-4079-AFA9-A5C48AC87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81" y="319092"/>
            <a:ext cx="8056307" cy="787400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13D50C-D035-4749-B118-D6106FCF8F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1" y="6164206"/>
            <a:ext cx="960939" cy="64062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6EA644-DE63-4292-AAD0-8BC7993424EB}"/>
              </a:ext>
            </a:extLst>
          </p:cNvPr>
          <p:cNvCxnSpPr>
            <a:cxnSpLocks/>
          </p:cNvCxnSpPr>
          <p:nvPr/>
        </p:nvCxnSpPr>
        <p:spPr>
          <a:xfrm>
            <a:off x="-45476" y="1168402"/>
            <a:ext cx="5354895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69171C-1565-435D-B272-1E070AF1AEBF}"/>
              </a:ext>
            </a:extLst>
          </p:cNvPr>
          <p:cNvCxnSpPr>
            <a:cxnSpLocks/>
          </p:cNvCxnSpPr>
          <p:nvPr/>
        </p:nvCxnSpPr>
        <p:spPr>
          <a:xfrm>
            <a:off x="134619" y="6246143"/>
            <a:ext cx="1099902" cy="0"/>
          </a:xfrm>
          <a:prstGeom prst="line">
            <a:avLst/>
          </a:prstGeom>
          <a:ln>
            <a:solidFill>
              <a:srgbClr val="74C0D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449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DB8AD5-87EA-4EE3-AF0C-AC5963ECBF0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55F7F-096B-4873-83A8-C19E6FEAEB6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B99BD-D048-499B-89E5-66CCFC44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2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ransition spd="slow">
    <p:fade thruBlk="1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6688" indent="-166688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44488" indent="-171450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SzPct val="80000"/>
        <a:buFont typeface="Open Sans" panose="020B0606030504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11175" indent="-111125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SzPct val="7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8975" indent="-120650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96925" indent="-111125" algn="l" defTabSz="914400" rtl="0" eaLnBrk="1" latinLnBrk="0" hangingPunct="1">
        <a:lnSpc>
          <a:spcPct val="90000"/>
        </a:lnSpc>
        <a:spcBef>
          <a:spcPts val="600"/>
        </a:spcBef>
        <a:spcAft>
          <a:spcPts val="4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tofigo.com/image/Medical/5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tofigo.com/image/Medical/5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AD080-63DD-4D32-AFE2-70EB41B6AC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Hyponatremia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FC333-B522-418F-AC94-0E0B3BA727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Serum Na</a:t>
            </a:r>
            <a:r>
              <a:rPr lang="en-US" baseline="30000" dirty="0"/>
              <a:t>+</a:t>
            </a:r>
            <a:r>
              <a:rPr lang="en-US" dirty="0"/>
              <a:t> &lt; 135 mmol/L</a:t>
            </a:r>
          </a:p>
        </p:txBody>
      </p:sp>
      <p:pic>
        <p:nvPicPr>
          <p:cNvPr id="1026" name="Picture 2" descr="Sodium - Energy Education">
            <a:extLst>
              <a:ext uri="{FF2B5EF4-FFF2-40B4-BE49-F238E27FC236}">
                <a16:creationId xmlns:a16="http://schemas.microsoft.com/office/drawing/2014/main" id="{EA3E4A07-48E4-48B0-B297-2CE39DDA9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642" y="5161853"/>
            <a:ext cx="1382815" cy="141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E34B6EE0-6E65-462F-B426-8925C0CE641D}"/>
              </a:ext>
            </a:extLst>
          </p:cNvPr>
          <p:cNvSpPr/>
          <p:nvPr/>
        </p:nvSpPr>
        <p:spPr>
          <a:xfrm>
            <a:off x="5100674" y="5430126"/>
            <a:ext cx="546538" cy="882869"/>
          </a:xfrm>
          <a:prstGeom prst="downArrow">
            <a:avLst/>
          </a:prstGeom>
          <a:solidFill>
            <a:srgbClr val="8FAADC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07B0-7BD7-49CE-9522-4D11AB346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6445"/>
            <a:ext cx="10515600" cy="1500188"/>
          </a:xfrm>
        </p:spPr>
        <p:txBody>
          <a:bodyPr/>
          <a:lstStyle/>
          <a:p>
            <a:r>
              <a:rPr lang="en-US" dirty="0"/>
              <a:t>Clinical Features</a:t>
            </a:r>
          </a:p>
        </p:txBody>
      </p:sp>
    </p:spTree>
    <p:extLst>
      <p:ext uri="{BB962C8B-B14F-4D97-AF65-F5344CB8AC3E}">
        <p14:creationId xmlns:p14="http://schemas.microsoft.com/office/powerpoint/2010/main" val="155147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0" y="241738"/>
            <a:ext cx="4800727" cy="733377"/>
          </a:xfrm>
        </p:spPr>
        <p:txBody>
          <a:bodyPr>
            <a:noAutofit/>
          </a:bodyPr>
          <a:lstStyle/>
          <a:p>
            <a:r>
              <a:rPr lang="en-US" sz="3600" dirty="0"/>
              <a:t>Clinical Features</a:t>
            </a:r>
            <a:endParaRPr lang="en-US" sz="3600" dirty="0">
              <a:latin typeface="+mn-lt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BD06BE-B017-4EED-9B7D-E5B3C1DCDCDF}"/>
              </a:ext>
            </a:extLst>
          </p:cNvPr>
          <p:cNvCxnSpPr/>
          <p:nvPr/>
        </p:nvCxnSpPr>
        <p:spPr>
          <a:xfrm flipH="1">
            <a:off x="5297217" y="1179009"/>
            <a:ext cx="7010400" cy="0"/>
          </a:xfrm>
          <a:prstGeom prst="line">
            <a:avLst/>
          </a:prstGeom>
          <a:ln w="9525">
            <a:solidFill>
              <a:srgbClr val="74C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3">
            <a:extLst>
              <a:ext uri="{FF2B5EF4-FFF2-40B4-BE49-F238E27FC236}">
                <a16:creationId xmlns:a16="http://schemas.microsoft.com/office/drawing/2014/main" id="{CC112D91-03CE-4BAC-8A40-394278D4166B}"/>
              </a:ext>
            </a:extLst>
          </p:cNvPr>
          <p:cNvSpPr txBox="1">
            <a:spLocks/>
          </p:cNvSpPr>
          <p:nvPr/>
        </p:nvSpPr>
        <p:spPr>
          <a:xfrm>
            <a:off x="622610" y="1207550"/>
            <a:ext cx="3707166" cy="1735347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Asymptomatic – when mild 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Profound disturbances of cerebral function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Symptoms depend on the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speed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at which it develops &amp; its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severity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C45847-A1EE-48D2-B7B7-284EB1BC0233}"/>
              </a:ext>
            </a:extLst>
          </p:cNvPr>
          <p:cNvGrpSpPr/>
          <p:nvPr/>
        </p:nvGrpSpPr>
        <p:grpSpPr>
          <a:xfrm rot="19956131">
            <a:off x="7909912" y="1758554"/>
            <a:ext cx="1261657" cy="514792"/>
            <a:chOff x="5728138" y="2068255"/>
            <a:chExt cx="2134088" cy="92758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616E5847-02BD-4DFE-9608-740F60DFAAD0}"/>
                </a:ext>
              </a:extLst>
            </p:cNvPr>
            <p:cNvSpPr/>
            <p:nvPr/>
          </p:nvSpPr>
          <p:spPr>
            <a:xfrm>
              <a:off x="5728138" y="2068255"/>
              <a:ext cx="2134088" cy="927582"/>
            </a:xfrm>
            <a:custGeom>
              <a:avLst/>
              <a:gdLst>
                <a:gd name="connsiteX0" fmla="*/ 0 w 1723696"/>
                <a:gd name="connsiteY0" fmla="*/ 463768 h 927536"/>
                <a:gd name="connsiteX1" fmla="*/ 861848 w 1723696"/>
                <a:gd name="connsiteY1" fmla="*/ 0 h 927536"/>
                <a:gd name="connsiteX2" fmla="*/ 1723696 w 1723696"/>
                <a:gd name="connsiteY2" fmla="*/ 463768 h 927536"/>
                <a:gd name="connsiteX3" fmla="*/ 861848 w 1723696"/>
                <a:gd name="connsiteY3" fmla="*/ 927536 h 927536"/>
                <a:gd name="connsiteX4" fmla="*/ 0 w 1723696"/>
                <a:gd name="connsiteY4" fmla="*/ 463768 h 927536"/>
                <a:gd name="connsiteX0" fmla="*/ 0 w 1849821"/>
                <a:gd name="connsiteY0" fmla="*/ 463779 h 927557"/>
                <a:gd name="connsiteX1" fmla="*/ 861848 w 1849821"/>
                <a:gd name="connsiteY1" fmla="*/ 11 h 927557"/>
                <a:gd name="connsiteX2" fmla="*/ 1849821 w 1849821"/>
                <a:gd name="connsiteY2" fmla="*/ 453269 h 927557"/>
                <a:gd name="connsiteX3" fmla="*/ 861848 w 1849821"/>
                <a:gd name="connsiteY3" fmla="*/ 927547 h 927557"/>
                <a:gd name="connsiteX4" fmla="*/ 0 w 1849821"/>
                <a:gd name="connsiteY4" fmla="*/ 463779 h 927557"/>
                <a:gd name="connsiteX0" fmla="*/ 0 w 1954925"/>
                <a:gd name="connsiteY0" fmla="*/ 474323 h 927626"/>
                <a:gd name="connsiteX1" fmla="*/ 966952 w 1954925"/>
                <a:gd name="connsiteY1" fmla="*/ 45 h 927626"/>
                <a:gd name="connsiteX2" fmla="*/ 1954925 w 1954925"/>
                <a:gd name="connsiteY2" fmla="*/ 453303 h 927626"/>
                <a:gd name="connsiteX3" fmla="*/ 966952 w 1954925"/>
                <a:gd name="connsiteY3" fmla="*/ 927581 h 927626"/>
                <a:gd name="connsiteX4" fmla="*/ 0 w 1954925"/>
                <a:gd name="connsiteY4" fmla="*/ 474323 h 927626"/>
                <a:gd name="connsiteX0" fmla="*/ 488 w 1955413"/>
                <a:gd name="connsiteY0" fmla="*/ 474323 h 927673"/>
                <a:gd name="connsiteX1" fmla="*/ 967440 w 1955413"/>
                <a:gd name="connsiteY1" fmla="*/ 45 h 927673"/>
                <a:gd name="connsiteX2" fmla="*/ 1955413 w 1955413"/>
                <a:gd name="connsiteY2" fmla="*/ 453303 h 927673"/>
                <a:gd name="connsiteX3" fmla="*/ 967440 w 1955413"/>
                <a:gd name="connsiteY3" fmla="*/ 927581 h 927673"/>
                <a:gd name="connsiteX4" fmla="*/ 488 w 1955413"/>
                <a:gd name="connsiteY4" fmla="*/ 474323 h 927673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16 h 927624"/>
                <a:gd name="connsiteX1" fmla="*/ 967078 w 1955051"/>
                <a:gd name="connsiteY1" fmla="*/ 38 h 927624"/>
                <a:gd name="connsiteX2" fmla="*/ 1955051 w 1955051"/>
                <a:gd name="connsiteY2" fmla="*/ 453296 h 927624"/>
                <a:gd name="connsiteX3" fmla="*/ 967078 w 1955051"/>
                <a:gd name="connsiteY3" fmla="*/ 927574 h 927624"/>
                <a:gd name="connsiteX4" fmla="*/ 126 w 1955051"/>
                <a:gd name="connsiteY4" fmla="*/ 474316 h 927624"/>
                <a:gd name="connsiteX0" fmla="*/ 126 w 2007523"/>
                <a:gd name="connsiteY0" fmla="*/ 477154 h 930462"/>
                <a:gd name="connsiteX1" fmla="*/ 967078 w 2007523"/>
                <a:gd name="connsiteY1" fmla="*/ 2876 h 930462"/>
                <a:gd name="connsiteX2" fmla="*/ 1776375 w 2007523"/>
                <a:gd name="connsiteY2" fmla="*/ 286654 h 930462"/>
                <a:gd name="connsiteX3" fmla="*/ 1955051 w 2007523"/>
                <a:gd name="connsiteY3" fmla="*/ 456134 h 930462"/>
                <a:gd name="connsiteX4" fmla="*/ 967078 w 2007523"/>
                <a:gd name="connsiteY4" fmla="*/ 930412 h 930462"/>
                <a:gd name="connsiteX5" fmla="*/ 126 w 2007523"/>
                <a:gd name="connsiteY5" fmla="*/ 477154 h 930462"/>
                <a:gd name="connsiteX0" fmla="*/ 126 w 1999284"/>
                <a:gd name="connsiteY0" fmla="*/ 476124 h 929432"/>
                <a:gd name="connsiteX1" fmla="*/ 967078 w 1999284"/>
                <a:gd name="connsiteY1" fmla="*/ 1846 h 929432"/>
                <a:gd name="connsiteX2" fmla="*/ 1723824 w 1999284"/>
                <a:gd name="connsiteY2" fmla="*/ 317155 h 929432"/>
                <a:gd name="connsiteX3" fmla="*/ 1955051 w 1999284"/>
                <a:gd name="connsiteY3" fmla="*/ 455104 h 929432"/>
                <a:gd name="connsiteX4" fmla="*/ 967078 w 1999284"/>
                <a:gd name="connsiteY4" fmla="*/ 929382 h 929432"/>
                <a:gd name="connsiteX5" fmla="*/ 126 w 1999284"/>
                <a:gd name="connsiteY5" fmla="*/ 476124 h 929432"/>
                <a:gd name="connsiteX0" fmla="*/ 120 w 1955083"/>
                <a:gd name="connsiteY0" fmla="*/ 476124 h 932439"/>
                <a:gd name="connsiteX1" fmla="*/ 967072 w 1955083"/>
                <a:gd name="connsiteY1" fmla="*/ 1846 h 932439"/>
                <a:gd name="connsiteX2" fmla="*/ 1723818 w 1955083"/>
                <a:gd name="connsiteY2" fmla="*/ 317155 h 932439"/>
                <a:gd name="connsiteX3" fmla="*/ 1955045 w 1955083"/>
                <a:gd name="connsiteY3" fmla="*/ 455104 h 932439"/>
                <a:gd name="connsiteX4" fmla="*/ 1734327 w 1955083"/>
                <a:gd name="connsiteY4" fmla="*/ 663997 h 932439"/>
                <a:gd name="connsiteX5" fmla="*/ 967072 w 1955083"/>
                <a:gd name="connsiteY5" fmla="*/ 929382 h 932439"/>
                <a:gd name="connsiteX6" fmla="*/ 120 w 1955083"/>
                <a:gd name="connsiteY6" fmla="*/ 476124 h 932439"/>
                <a:gd name="connsiteX0" fmla="*/ 119 w 1955072"/>
                <a:gd name="connsiteY0" fmla="*/ 476124 h 930129"/>
                <a:gd name="connsiteX1" fmla="*/ 967071 w 1955072"/>
                <a:gd name="connsiteY1" fmla="*/ 1846 h 930129"/>
                <a:gd name="connsiteX2" fmla="*/ 1723817 w 1955072"/>
                <a:gd name="connsiteY2" fmla="*/ 317155 h 930129"/>
                <a:gd name="connsiteX3" fmla="*/ 1955044 w 1955072"/>
                <a:gd name="connsiteY3" fmla="*/ 455104 h 930129"/>
                <a:gd name="connsiteX4" fmla="*/ 1713306 w 1955072"/>
                <a:gd name="connsiteY4" fmla="*/ 579914 h 930129"/>
                <a:gd name="connsiteX5" fmla="*/ 967071 w 1955072"/>
                <a:gd name="connsiteY5" fmla="*/ 929382 h 930129"/>
                <a:gd name="connsiteX6" fmla="*/ 119 w 1955072"/>
                <a:gd name="connsiteY6" fmla="*/ 476124 h 930129"/>
                <a:gd name="connsiteX0" fmla="*/ 58934 w 2013887"/>
                <a:gd name="connsiteY0" fmla="*/ 474457 h 928462"/>
                <a:gd name="connsiteX1" fmla="*/ 206079 w 2013887"/>
                <a:gd name="connsiteY1" fmla="*/ 273447 h 928462"/>
                <a:gd name="connsiteX2" fmla="*/ 1025886 w 2013887"/>
                <a:gd name="connsiteY2" fmla="*/ 179 h 928462"/>
                <a:gd name="connsiteX3" fmla="*/ 1782632 w 2013887"/>
                <a:gd name="connsiteY3" fmla="*/ 315488 h 928462"/>
                <a:gd name="connsiteX4" fmla="*/ 2013859 w 2013887"/>
                <a:gd name="connsiteY4" fmla="*/ 453437 h 928462"/>
                <a:gd name="connsiteX5" fmla="*/ 1772121 w 2013887"/>
                <a:gd name="connsiteY5" fmla="*/ 578247 h 928462"/>
                <a:gd name="connsiteX6" fmla="*/ 1025886 w 2013887"/>
                <a:gd name="connsiteY6" fmla="*/ 927715 h 928462"/>
                <a:gd name="connsiteX7" fmla="*/ 58934 w 2013887"/>
                <a:gd name="connsiteY7" fmla="*/ 474457 h 928462"/>
                <a:gd name="connsiteX0" fmla="*/ 40918 w 1995871"/>
                <a:gd name="connsiteY0" fmla="*/ 474289 h 928294"/>
                <a:gd name="connsiteX1" fmla="*/ 261636 w 1995871"/>
                <a:gd name="connsiteY1" fmla="*/ 304810 h 928294"/>
                <a:gd name="connsiteX2" fmla="*/ 1007870 w 1995871"/>
                <a:gd name="connsiteY2" fmla="*/ 11 h 928294"/>
                <a:gd name="connsiteX3" fmla="*/ 1764616 w 1995871"/>
                <a:gd name="connsiteY3" fmla="*/ 315320 h 928294"/>
                <a:gd name="connsiteX4" fmla="*/ 1995843 w 1995871"/>
                <a:gd name="connsiteY4" fmla="*/ 453269 h 928294"/>
                <a:gd name="connsiteX5" fmla="*/ 1754105 w 1995871"/>
                <a:gd name="connsiteY5" fmla="*/ 578079 h 928294"/>
                <a:gd name="connsiteX6" fmla="*/ 1007870 w 1995871"/>
                <a:gd name="connsiteY6" fmla="*/ 927547 h 928294"/>
                <a:gd name="connsiteX7" fmla="*/ 40918 w 1995871"/>
                <a:gd name="connsiteY7" fmla="*/ 474289 h 928294"/>
                <a:gd name="connsiteX0" fmla="*/ 499 w 1955452"/>
                <a:gd name="connsiteY0" fmla="*/ 474289 h 927790"/>
                <a:gd name="connsiteX1" fmla="*/ 221217 w 1955452"/>
                <a:gd name="connsiteY1" fmla="*/ 304810 h 927790"/>
                <a:gd name="connsiteX2" fmla="*/ 967451 w 1955452"/>
                <a:gd name="connsiteY2" fmla="*/ 11 h 927790"/>
                <a:gd name="connsiteX3" fmla="*/ 1724197 w 1955452"/>
                <a:gd name="connsiteY3" fmla="*/ 315320 h 927790"/>
                <a:gd name="connsiteX4" fmla="*/ 1955424 w 1955452"/>
                <a:gd name="connsiteY4" fmla="*/ 453269 h 927790"/>
                <a:gd name="connsiteX5" fmla="*/ 1713686 w 1955452"/>
                <a:gd name="connsiteY5" fmla="*/ 578079 h 927790"/>
                <a:gd name="connsiteX6" fmla="*/ 967451 w 1955452"/>
                <a:gd name="connsiteY6" fmla="*/ 927547 h 927790"/>
                <a:gd name="connsiteX7" fmla="*/ 263259 w 1955452"/>
                <a:gd name="connsiteY7" fmla="*/ 630630 h 927790"/>
                <a:gd name="connsiteX8" fmla="*/ 499 w 1955452"/>
                <a:gd name="connsiteY8" fmla="*/ 474289 h 927790"/>
                <a:gd name="connsiteX0" fmla="*/ 499 w 1955452"/>
                <a:gd name="connsiteY0" fmla="*/ 474289 h 927582"/>
                <a:gd name="connsiteX1" fmla="*/ 221217 w 1955452"/>
                <a:gd name="connsiteY1" fmla="*/ 304810 h 927582"/>
                <a:gd name="connsiteX2" fmla="*/ 967451 w 1955452"/>
                <a:gd name="connsiteY2" fmla="*/ 11 h 927582"/>
                <a:gd name="connsiteX3" fmla="*/ 1724197 w 1955452"/>
                <a:gd name="connsiteY3" fmla="*/ 315320 h 927582"/>
                <a:gd name="connsiteX4" fmla="*/ 1955424 w 1955452"/>
                <a:gd name="connsiteY4" fmla="*/ 453269 h 927582"/>
                <a:gd name="connsiteX5" fmla="*/ 1713686 w 1955452"/>
                <a:gd name="connsiteY5" fmla="*/ 578079 h 927582"/>
                <a:gd name="connsiteX6" fmla="*/ 967451 w 1955452"/>
                <a:gd name="connsiteY6" fmla="*/ 927547 h 927582"/>
                <a:gd name="connsiteX7" fmla="*/ 263259 w 1955452"/>
                <a:gd name="connsiteY7" fmla="*/ 599099 h 927582"/>
                <a:gd name="connsiteX8" fmla="*/ 499 w 1955452"/>
                <a:gd name="connsiteY8" fmla="*/ 474289 h 92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5452" h="927582">
                  <a:moveTo>
                    <a:pt x="499" y="474289"/>
                  </a:moveTo>
                  <a:cubicBezTo>
                    <a:pt x="-6508" y="425241"/>
                    <a:pt x="60058" y="383856"/>
                    <a:pt x="221217" y="304810"/>
                  </a:cubicBezTo>
                  <a:cubicBezTo>
                    <a:pt x="382376" y="225764"/>
                    <a:pt x="716954" y="-1741"/>
                    <a:pt x="967451" y="11"/>
                  </a:cubicBezTo>
                  <a:cubicBezTo>
                    <a:pt x="1217948" y="1763"/>
                    <a:pt x="1559535" y="239777"/>
                    <a:pt x="1724197" y="315320"/>
                  </a:cubicBezTo>
                  <a:cubicBezTo>
                    <a:pt x="1888859" y="390863"/>
                    <a:pt x="1953673" y="395462"/>
                    <a:pt x="1955424" y="453269"/>
                  </a:cubicBezTo>
                  <a:cubicBezTo>
                    <a:pt x="1957175" y="511076"/>
                    <a:pt x="1878348" y="499033"/>
                    <a:pt x="1713686" y="578079"/>
                  </a:cubicBezTo>
                  <a:cubicBezTo>
                    <a:pt x="1549024" y="657125"/>
                    <a:pt x="1209189" y="924044"/>
                    <a:pt x="967451" y="927547"/>
                  </a:cubicBezTo>
                  <a:cubicBezTo>
                    <a:pt x="725713" y="931050"/>
                    <a:pt x="424418" y="674642"/>
                    <a:pt x="263259" y="599099"/>
                  </a:cubicBezTo>
                  <a:cubicBezTo>
                    <a:pt x="102100" y="523556"/>
                    <a:pt x="7506" y="523337"/>
                    <a:pt x="499" y="47428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87000">
                  <a:srgbClr val="F6BF66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62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ED3C1059-138F-4EAB-B2A4-4A33963AD2CA}"/>
                </a:ext>
              </a:extLst>
            </p:cNvPr>
            <p:cNvSpPr/>
            <p:nvPr/>
          </p:nvSpPr>
          <p:spPr>
            <a:xfrm>
              <a:off x="6795182" y="2384852"/>
              <a:ext cx="317405" cy="22313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E09DB5-0E1D-463F-943E-4EF930B86C7A}"/>
              </a:ext>
            </a:extLst>
          </p:cNvPr>
          <p:cNvGrpSpPr/>
          <p:nvPr/>
        </p:nvGrpSpPr>
        <p:grpSpPr>
          <a:xfrm rot="19956131">
            <a:off x="6622904" y="3285927"/>
            <a:ext cx="1261657" cy="514792"/>
            <a:chOff x="5728138" y="2068255"/>
            <a:chExt cx="2134088" cy="927582"/>
          </a:xfrm>
        </p:grpSpPr>
        <p:sp>
          <p:nvSpPr>
            <p:cNvPr id="28" name="Oval 1">
              <a:extLst>
                <a:ext uri="{FF2B5EF4-FFF2-40B4-BE49-F238E27FC236}">
                  <a16:creationId xmlns:a16="http://schemas.microsoft.com/office/drawing/2014/main" id="{5BFB93AD-BD24-4429-A225-F12A676A16C2}"/>
                </a:ext>
              </a:extLst>
            </p:cNvPr>
            <p:cNvSpPr/>
            <p:nvPr/>
          </p:nvSpPr>
          <p:spPr>
            <a:xfrm>
              <a:off x="5728138" y="2068255"/>
              <a:ext cx="2134088" cy="927582"/>
            </a:xfrm>
            <a:custGeom>
              <a:avLst/>
              <a:gdLst>
                <a:gd name="connsiteX0" fmla="*/ 0 w 1723696"/>
                <a:gd name="connsiteY0" fmla="*/ 463768 h 927536"/>
                <a:gd name="connsiteX1" fmla="*/ 861848 w 1723696"/>
                <a:gd name="connsiteY1" fmla="*/ 0 h 927536"/>
                <a:gd name="connsiteX2" fmla="*/ 1723696 w 1723696"/>
                <a:gd name="connsiteY2" fmla="*/ 463768 h 927536"/>
                <a:gd name="connsiteX3" fmla="*/ 861848 w 1723696"/>
                <a:gd name="connsiteY3" fmla="*/ 927536 h 927536"/>
                <a:gd name="connsiteX4" fmla="*/ 0 w 1723696"/>
                <a:gd name="connsiteY4" fmla="*/ 463768 h 927536"/>
                <a:gd name="connsiteX0" fmla="*/ 0 w 1849821"/>
                <a:gd name="connsiteY0" fmla="*/ 463779 h 927557"/>
                <a:gd name="connsiteX1" fmla="*/ 861848 w 1849821"/>
                <a:gd name="connsiteY1" fmla="*/ 11 h 927557"/>
                <a:gd name="connsiteX2" fmla="*/ 1849821 w 1849821"/>
                <a:gd name="connsiteY2" fmla="*/ 453269 h 927557"/>
                <a:gd name="connsiteX3" fmla="*/ 861848 w 1849821"/>
                <a:gd name="connsiteY3" fmla="*/ 927547 h 927557"/>
                <a:gd name="connsiteX4" fmla="*/ 0 w 1849821"/>
                <a:gd name="connsiteY4" fmla="*/ 463779 h 927557"/>
                <a:gd name="connsiteX0" fmla="*/ 0 w 1954925"/>
                <a:gd name="connsiteY0" fmla="*/ 474323 h 927626"/>
                <a:gd name="connsiteX1" fmla="*/ 966952 w 1954925"/>
                <a:gd name="connsiteY1" fmla="*/ 45 h 927626"/>
                <a:gd name="connsiteX2" fmla="*/ 1954925 w 1954925"/>
                <a:gd name="connsiteY2" fmla="*/ 453303 h 927626"/>
                <a:gd name="connsiteX3" fmla="*/ 966952 w 1954925"/>
                <a:gd name="connsiteY3" fmla="*/ 927581 h 927626"/>
                <a:gd name="connsiteX4" fmla="*/ 0 w 1954925"/>
                <a:gd name="connsiteY4" fmla="*/ 474323 h 927626"/>
                <a:gd name="connsiteX0" fmla="*/ 488 w 1955413"/>
                <a:gd name="connsiteY0" fmla="*/ 474323 h 927673"/>
                <a:gd name="connsiteX1" fmla="*/ 967440 w 1955413"/>
                <a:gd name="connsiteY1" fmla="*/ 45 h 927673"/>
                <a:gd name="connsiteX2" fmla="*/ 1955413 w 1955413"/>
                <a:gd name="connsiteY2" fmla="*/ 453303 h 927673"/>
                <a:gd name="connsiteX3" fmla="*/ 967440 w 1955413"/>
                <a:gd name="connsiteY3" fmla="*/ 927581 h 927673"/>
                <a:gd name="connsiteX4" fmla="*/ 488 w 1955413"/>
                <a:gd name="connsiteY4" fmla="*/ 474323 h 927673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16 h 927624"/>
                <a:gd name="connsiteX1" fmla="*/ 967078 w 1955051"/>
                <a:gd name="connsiteY1" fmla="*/ 38 h 927624"/>
                <a:gd name="connsiteX2" fmla="*/ 1955051 w 1955051"/>
                <a:gd name="connsiteY2" fmla="*/ 453296 h 927624"/>
                <a:gd name="connsiteX3" fmla="*/ 967078 w 1955051"/>
                <a:gd name="connsiteY3" fmla="*/ 927574 h 927624"/>
                <a:gd name="connsiteX4" fmla="*/ 126 w 1955051"/>
                <a:gd name="connsiteY4" fmla="*/ 474316 h 927624"/>
                <a:gd name="connsiteX0" fmla="*/ 126 w 2007523"/>
                <a:gd name="connsiteY0" fmla="*/ 477154 h 930462"/>
                <a:gd name="connsiteX1" fmla="*/ 967078 w 2007523"/>
                <a:gd name="connsiteY1" fmla="*/ 2876 h 930462"/>
                <a:gd name="connsiteX2" fmla="*/ 1776375 w 2007523"/>
                <a:gd name="connsiteY2" fmla="*/ 286654 h 930462"/>
                <a:gd name="connsiteX3" fmla="*/ 1955051 w 2007523"/>
                <a:gd name="connsiteY3" fmla="*/ 456134 h 930462"/>
                <a:gd name="connsiteX4" fmla="*/ 967078 w 2007523"/>
                <a:gd name="connsiteY4" fmla="*/ 930412 h 930462"/>
                <a:gd name="connsiteX5" fmla="*/ 126 w 2007523"/>
                <a:gd name="connsiteY5" fmla="*/ 477154 h 930462"/>
                <a:gd name="connsiteX0" fmla="*/ 126 w 1999284"/>
                <a:gd name="connsiteY0" fmla="*/ 476124 h 929432"/>
                <a:gd name="connsiteX1" fmla="*/ 967078 w 1999284"/>
                <a:gd name="connsiteY1" fmla="*/ 1846 h 929432"/>
                <a:gd name="connsiteX2" fmla="*/ 1723824 w 1999284"/>
                <a:gd name="connsiteY2" fmla="*/ 317155 h 929432"/>
                <a:gd name="connsiteX3" fmla="*/ 1955051 w 1999284"/>
                <a:gd name="connsiteY3" fmla="*/ 455104 h 929432"/>
                <a:gd name="connsiteX4" fmla="*/ 967078 w 1999284"/>
                <a:gd name="connsiteY4" fmla="*/ 929382 h 929432"/>
                <a:gd name="connsiteX5" fmla="*/ 126 w 1999284"/>
                <a:gd name="connsiteY5" fmla="*/ 476124 h 929432"/>
                <a:gd name="connsiteX0" fmla="*/ 120 w 1955083"/>
                <a:gd name="connsiteY0" fmla="*/ 476124 h 932439"/>
                <a:gd name="connsiteX1" fmla="*/ 967072 w 1955083"/>
                <a:gd name="connsiteY1" fmla="*/ 1846 h 932439"/>
                <a:gd name="connsiteX2" fmla="*/ 1723818 w 1955083"/>
                <a:gd name="connsiteY2" fmla="*/ 317155 h 932439"/>
                <a:gd name="connsiteX3" fmla="*/ 1955045 w 1955083"/>
                <a:gd name="connsiteY3" fmla="*/ 455104 h 932439"/>
                <a:gd name="connsiteX4" fmla="*/ 1734327 w 1955083"/>
                <a:gd name="connsiteY4" fmla="*/ 663997 h 932439"/>
                <a:gd name="connsiteX5" fmla="*/ 967072 w 1955083"/>
                <a:gd name="connsiteY5" fmla="*/ 929382 h 932439"/>
                <a:gd name="connsiteX6" fmla="*/ 120 w 1955083"/>
                <a:gd name="connsiteY6" fmla="*/ 476124 h 932439"/>
                <a:gd name="connsiteX0" fmla="*/ 119 w 1955072"/>
                <a:gd name="connsiteY0" fmla="*/ 476124 h 930129"/>
                <a:gd name="connsiteX1" fmla="*/ 967071 w 1955072"/>
                <a:gd name="connsiteY1" fmla="*/ 1846 h 930129"/>
                <a:gd name="connsiteX2" fmla="*/ 1723817 w 1955072"/>
                <a:gd name="connsiteY2" fmla="*/ 317155 h 930129"/>
                <a:gd name="connsiteX3" fmla="*/ 1955044 w 1955072"/>
                <a:gd name="connsiteY3" fmla="*/ 455104 h 930129"/>
                <a:gd name="connsiteX4" fmla="*/ 1713306 w 1955072"/>
                <a:gd name="connsiteY4" fmla="*/ 579914 h 930129"/>
                <a:gd name="connsiteX5" fmla="*/ 967071 w 1955072"/>
                <a:gd name="connsiteY5" fmla="*/ 929382 h 930129"/>
                <a:gd name="connsiteX6" fmla="*/ 119 w 1955072"/>
                <a:gd name="connsiteY6" fmla="*/ 476124 h 930129"/>
                <a:gd name="connsiteX0" fmla="*/ 58934 w 2013887"/>
                <a:gd name="connsiteY0" fmla="*/ 474457 h 928462"/>
                <a:gd name="connsiteX1" fmla="*/ 206079 w 2013887"/>
                <a:gd name="connsiteY1" fmla="*/ 273447 h 928462"/>
                <a:gd name="connsiteX2" fmla="*/ 1025886 w 2013887"/>
                <a:gd name="connsiteY2" fmla="*/ 179 h 928462"/>
                <a:gd name="connsiteX3" fmla="*/ 1782632 w 2013887"/>
                <a:gd name="connsiteY3" fmla="*/ 315488 h 928462"/>
                <a:gd name="connsiteX4" fmla="*/ 2013859 w 2013887"/>
                <a:gd name="connsiteY4" fmla="*/ 453437 h 928462"/>
                <a:gd name="connsiteX5" fmla="*/ 1772121 w 2013887"/>
                <a:gd name="connsiteY5" fmla="*/ 578247 h 928462"/>
                <a:gd name="connsiteX6" fmla="*/ 1025886 w 2013887"/>
                <a:gd name="connsiteY6" fmla="*/ 927715 h 928462"/>
                <a:gd name="connsiteX7" fmla="*/ 58934 w 2013887"/>
                <a:gd name="connsiteY7" fmla="*/ 474457 h 928462"/>
                <a:gd name="connsiteX0" fmla="*/ 40918 w 1995871"/>
                <a:gd name="connsiteY0" fmla="*/ 474289 h 928294"/>
                <a:gd name="connsiteX1" fmla="*/ 261636 w 1995871"/>
                <a:gd name="connsiteY1" fmla="*/ 304810 h 928294"/>
                <a:gd name="connsiteX2" fmla="*/ 1007870 w 1995871"/>
                <a:gd name="connsiteY2" fmla="*/ 11 h 928294"/>
                <a:gd name="connsiteX3" fmla="*/ 1764616 w 1995871"/>
                <a:gd name="connsiteY3" fmla="*/ 315320 h 928294"/>
                <a:gd name="connsiteX4" fmla="*/ 1995843 w 1995871"/>
                <a:gd name="connsiteY4" fmla="*/ 453269 h 928294"/>
                <a:gd name="connsiteX5" fmla="*/ 1754105 w 1995871"/>
                <a:gd name="connsiteY5" fmla="*/ 578079 h 928294"/>
                <a:gd name="connsiteX6" fmla="*/ 1007870 w 1995871"/>
                <a:gd name="connsiteY6" fmla="*/ 927547 h 928294"/>
                <a:gd name="connsiteX7" fmla="*/ 40918 w 1995871"/>
                <a:gd name="connsiteY7" fmla="*/ 474289 h 928294"/>
                <a:gd name="connsiteX0" fmla="*/ 499 w 1955452"/>
                <a:gd name="connsiteY0" fmla="*/ 474289 h 927790"/>
                <a:gd name="connsiteX1" fmla="*/ 221217 w 1955452"/>
                <a:gd name="connsiteY1" fmla="*/ 304810 h 927790"/>
                <a:gd name="connsiteX2" fmla="*/ 967451 w 1955452"/>
                <a:gd name="connsiteY2" fmla="*/ 11 h 927790"/>
                <a:gd name="connsiteX3" fmla="*/ 1724197 w 1955452"/>
                <a:gd name="connsiteY3" fmla="*/ 315320 h 927790"/>
                <a:gd name="connsiteX4" fmla="*/ 1955424 w 1955452"/>
                <a:gd name="connsiteY4" fmla="*/ 453269 h 927790"/>
                <a:gd name="connsiteX5" fmla="*/ 1713686 w 1955452"/>
                <a:gd name="connsiteY5" fmla="*/ 578079 h 927790"/>
                <a:gd name="connsiteX6" fmla="*/ 967451 w 1955452"/>
                <a:gd name="connsiteY6" fmla="*/ 927547 h 927790"/>
                <a:gd name="connsiteX7" fmla="*/ 263259 w 1955452"/>
                <a:gd name="connsiteY7" fmla="*/ 630630 h 927790"/>
                <a:gd name="connsiteX8" fmla="*/ 499 w 1955452"/>
                <a:gd name="connsiteY8" fmla="*/ 474289 h 927790"/>
                <a:gd name="connsiteX0" fmla="*/ 499 w 1955452"/>
                <a:gd name="connsiteY0" fmla="*/ 474289 h 927582"/>
                <a:gd name="connsiteX1" fmla="*/ 221217 w 1955452"/>
                <a:gd name="connsiteY1" fmla="*/ 304810 h 927582"/>
                <a:gd name="connsiteX2" fmla="*/ 967451 w 1955452"/>
                <a:gd name="connsiteY2" fmla="*/ 11 h 927582"/>
                <a:gd name="connsiteX3" fmla="*/ 1724197 w 1955452"/>
                <a:gd name="connsiteY3" fmla="*/ 315320 h 927582"/>
                <a:gd name="connsiteX4" fmla="*/ 1955424 w 1955452"/>
                <a:gd name="connsiteY4" fmla="*/ 453269 h 927582"/>
                <a:gd name="connsiteX5" fmla="*/ 1713686 w 1955452"/>
                <a:gd name="connsiteY5" fmla="*/ 578079 h 927582"/>
                <a:gd name="connsiteX6" fmla="*/ 967451 w 1955452"/>
                <a:gd name="connsiteY6" fmla="*/ 927547 h 927582"/>
                <a:gd name="connsiteX7" fmla="*/ 263259 w 1955452"/>
                <a:gd name="connsiteY7" fmla="*/ 599099 h 927582"/>
                <a:gd name="connsiteX8" fmla="*/ 499 w 1955452"/>
                <a:gd name="connsiteY8" fmla="*/ 474289 h 92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5452" h="927582">
                  <a:moveTo>
                    <a:pt x="499" y="474289"/>
                  </a:moveTo>
                  <a:cubicBezTo>
                    <a:pt x="-6508" y="425241"/>
                    <a:pt x="60058" y="383856"/>
                    <a:pt x="221217" y="304810"/>
                  </a:cubicBezTo>
                  <a:cubicBezTo>
                    <a:pt x="382376" y="225764"/>
                    <a:pt x="716954" y="-1741"/>
                    <a:pt x="967451" y="11"/>
                  </a:cubicBezTo>
                  <a:cubicBezTo>
                    <a:pt x="1217948" y="1763"/>
                    <a:pt x="1559535" y="239777"/>
                    <a:pt x="1724197" y="315320"/>
                  </a:cubicBezTo>
                  <a:cubicBezTo>
                    <a:pt x="1888859" y="390863"/>
                    <a:pt x="1953673" y="395462"/>
                    <a:pt x="1955424" y="453269"/>
                  </a:cubicBezTo>
                  <a:cubicBezTo>
                    <a:pt x="1957175" y="511076"/>
                    <a:pt x="1878348" y="499033"/>
                    <a:pt x="1713686" y="578079"/>
                  </a:cubicBezTo>
                  <a:cubicBezTo>
                    <a:pt x="1549024" y="657125"/>
                    <a:pt x="1209189" y="924044"/>
                    <a:pt x="967451" y="927547"/>
                  </a:cubicBezTo>
                  <a:cubicBezTo>
                    <a:pt x="725713" y="931050"/>
                    <a:pt x="424418" y="674642"/>
                    <a:pt x="263259" y="599099"/>
                  </a:cubicBezTo>
                  <a:cubicBezTo>
                    <a:pt x="102100" y="523556"/>
                    <a:pt x="7506" y="523337"/>
                    <a:pt x="499" y="47428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87000">
                  <a:srgbClr val="F6BF66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62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4A953BF-F449-4256-B5FE-AE953BFE3C75}"/>
                </a:ext>
              </a:extLst>
            </p:cNvPr>
            <p:cNvSpPr/>
            <p:nvPr/>
          </p:nvSpPr>
          <p:spPr>
            <a:xfrm>
              <a:off x="6795182" y="2384852"/>
              <a:ext cx="317405" cy="22313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0437767-EC6B-420A-8CB8-0A5CD16D5957}"/>
              </a:ext>
            </a:extLst>
          </p:cNvPr>
          <p:cNvGrpSpPr/>
          <p:nvPr/>
        </p:nvGrpSpPr>
        <p:grpSpPr>
          <a:xfrm rot="19956131">
            <a:off x="8839447" y="3239547"/>
            <a:ext cx="1261657" cy="514792"/>
            <a:chOff x="5728138" y="2068255"/>
            <a:chExt cx="2134088" cy="927582"/>
          </a:xfrm>
        </p:grpSpPr>
        <p:sp>
          <p:nvSpPr>
            <p:cNvPr id="31" name="Oval 1">
              <a:extLst>
                <a:ext uri="{FF2B5EF4-FFF2-40B4-BE49-F238E27FC236}">
                  <a16:creationId xmlns:a16="http://schemas.microsoft.com/office/drawing/2014/main" id="{A0612458-1966-4676-AF6E-71516DDA91DD}"/>
                </a:ext>
              </a:extLst>
            </p:cNvPr>
            <p:cNvSpPr/>
            <p:nvPr/>
          </p:nvSpPr>
          <p:spPr>
            <a:xfrm>
              <a:off x="5728138" y="2068255"/>
              <a:ext cx="2134088" cy="927582"/>
            </a:xfrm>
            <a:custGeom>
              <a:avLst/>
              <a:gdLst>
                <a:gd name="connsiteX0" fmla="*/ 0 w 1723696"/>
                <a:gd name="connsiteY0" fmla="*/ 463768 h 927536"/>
                <a:gd name="connsiteX1" fmla="*/ 861848 w 1723696"/>
                <a:gd name="connsiteY1" fmla="*/ 0 h 927536"/>
                <a:gd name="connsiteX2" fmla="*/ 1723696 w 1723696"/>
                <a:gd name="connsiteY2" fmla="*/ 463768 h 927536"/>
                <a:gd name="connsiteX3" fmla="*/ 861848 w 1723696"/>
                <a:gd name="connsiteY3" fmla="*/ 927536 h 927536"/>
                <a:gd name="connsiteX4" fmla="*/ 0 w 1723696"/>
                <a:gd name="connsiteY4" fmla="*/ 463768 h 927536"/>
                <a:gd name="connsiteX0" fmla="*/ 0 w 1849821"/>
                <a:gd name="connsiteY0" fmla="*/ 463779 h 927557"/>
                <a:gd name="connsiteX1" fmla="*/ 861848 w 1849821"/>
                <a:gd name="connsiteY1" fmla="*/ 11 h 927557"/>
                <a:gd name="connsiteX2" fmla="*/ 1849821 w 1849821"/>
                <a:gd name="connsiteY2" fmla="*/ 453269 h 927557"/>
                <a:gd name="connsiteX3" fmla="*/ 861848 w 1849821"/>
                <a:gd name="connsiteY3" fmla="*/ 927547 h 927557"/>
                <a:gd name="connsiteX4" fmla="*/ 0 w 1849821"/>
                <a:gd name="connsiteY4" fmla="*/ 463779 h 927557"/>
                <a:gd name="connsiteX0" fmla="*/ 0 w 1954925"/>
                <a:gd name="connsiteY0" fmla="*/ 474323 h 927626"/>
                <a:gd name="connsiteX1" fmla="*/ 966952 w 1954925"/>
                <a:gd name="connsiteY1" fmla="*/ 45 h 927626"/>
                <a:gd name="connsiteX2" fmla="*/ 1954925 w 1954925"/>
                <a:gd name="connsiteY2" fmla="*/ 453303 h 927626"/>
                <a:gd name="connsiteX3" fmla="*/ 966952 w 1954925"/>
                <a:gd name="connsiteY3" fmla="*/ 927581 h 927626"/>
                <a:gd name="connsiteX4" fmla="*/ 0 w 1954925"/>
                <a:gd name="connsiteY4" fmla="*/ 474323 h 927626"/>
                <a:gd name="connsiteX0" fmla="*/ 488 w 1955413"/>
                <a:gd name="connsiteY0" fmla="*/ 474323 h 927673"/>
                <a:gd name="connsiteX1" fmla="*/ 967440 w 1955413"/>
                <a:gd name="connsiteY1" fmla="*/ 45 h 927673"/>
                <a:gd name="connsiteX2" fmla="*/ 1955413 w 1955413"/>
                <a:gd name="connsiteY2" fmla="*/ 453303 h 927673"/>
                <a:gd name="connsiteX3" fmla="*/ 967440 w 1955413"/>
                <a:gd name="connsiteY3" fmla="*/ 927581 h 927673"/>
                <a:gd name="connsiteX4" fmla="*/ 488 w 1955413"/>
                <a:gd name="connsiteY4" fmla="*/ 474323 h 927673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16 h 927624"/>
                <a:gd name="connsiteX1" fmla="*/ 967078 w 1955051"/>
                <a:gd name="connsiteY1" fmla="*/ 38 h 927624"/>
                <a:gd name="connsiteX2" fmla="*/ 1955051 w 1955051"/>
                <a:gd name="connsiteY2" fmla="*/ 453296 h 927624"/>
                <a:gd name="connsiteX3" fmla="*/ 967078 w 1955051"/>
                <a:gd name="connsiteY3" fmla="*/ 927574 h 927624"/>
                <a:gd name="connsiteX4" fmla="*/ 126 w 1955051"/>
                <a:gd name="connsiteY4" fmla="*/ 474316 h 927624"/>
                <a:gd name="connsiteX0" fmla="*/ 126 w 2007523"/>
                <a:gd name="connsiteY0" fmla="*/ 477154 h 930462"/>
                <a:gd name="connsiteX1" fmla="*/ 967078 w 2007523"/>
                <a:gd name="connsiteY1" fmla="*/ 2876 h 930462"/>
                <a:gd name="connsiteX2" fmla="*/ 1776375 w 2007523"/>
                <a:gd name="connsiteY2" fmla="*/ 286654 h 930462"/>
                <a:gd name="connsiteX3" fmla="*/ 1955051 w 2007523"/>
                <a:gd name="connsiteY3" fmla="*/ 456134 h 930462"/>
                <a:gd name="connsiteX4" fmla="*/ 967078 w 2007523"/>
                <a:gd name="connsiteY4" fmla="*/ 930412 h 930462"/>
                <a:gd name="connsiteX5" fmla="*/ 126 w 2007523"/>
                <a:gd name="connsiteY5" fmla="*/ 477154 h 930462"/>
                <a:gd name="connsiteX0" fmla="*/ 126 w 1999284"/>
                <a:gd name="connsiteY0" fmla="*/ 476124 h 929432"/>
                <a:gd name="connsiteX1" fmla="*/ 967078 w 1999284"/>
                <a:gd name="connsiteY1" fmla="*/ 1846 h 929432"/>
                <a:gd name="connsiteX2" fmla="*/ 1723824 w 1999284"/>
                <a:gd name="connsiteY2" fmla="*/ 317155 h 929432"/>
                <a:gd name="connsiteX3" fmla="*/ 1955051 w 1999284"/>
                <a:gd name="connsiteY3" fmla="*/ 455104 h 929432"/>
                <a:gd name="connsiteX4" fmla="*/ 967078 w 1999284"/>
                <a:gd name="connsiteY4" fmla="*/ 929382 h 929432"/>
                <a:gd name="connsiteX5" fmla="*/ 126 w 1999284"/>
                <a:gd name="connsiteY5" fmla="*/ 476124 h 929432"/>
                <a:gd name="connsiteX0" fmla="*/ 120 w 1955083"/>
                <a:gd name="connsiteY0" fmla="*/ 476124 h 932439"/>
                <a:gd name="connsiteX1" fmla="*/ 967072 w 1955083"/>
                <a:gd name="connsiteY1" fmla="*/ 1846 h 932439"/>
                <a:gd name="connsiteX2" fmla="*/ 1723818 w 1955083"/>
                <a:gd name="connsiteY2" fmla="*/ 317155 h 932439"/>
                <a:gd name="connsiteX3" fmla="*/ 1955045 w 1955083"/>
                <a:gd name="connsiteY3" fmla="*/ 455104 h 932439"/>
                <a:gd name="connsiteX4" fmla="*/ 1734327 w 1955083"/>
                <a:gd name="connsiteY4" fmla="*/ 663997 h 932439"/>
                <a:gd name="connsiteX5" fmla="*/ 967072 w 1955083"/>
                <a:gd name="connsiteY5" fmla="*/ 929382 h 932439"/>
                <a:gd name="connsiteX6" fmla="*/ 120 w 1955083"/>
                <a:gd name="connsiteY6" fmla="*/ 476124 h 932439"/>
                <a:gd name="connsiteX0" fmla="*/ 119 w 1955072"/>
                <a:gd name="connsiteY0" fmla="*/ 476124 h 930129"/>
                <a:gd name="connsiteX1" fmla="*/ 967071 w 1955072"/>
                <a:gd name="connsiteY1" fmla="*/ 1846 h 930129"/>
                <a:gd name="connsiteX2" fmla="*/ 1723817 w 1955072"/>
                <a:gd name="connsiteY2" fmla="*/ 317155 h 930129"/>
                <a:gd name="connsiteX3" fmla="*/ 1955044 w 1955072"/>
                <a:gd name="connsiteY3" fmla="*/ 455104 h 930129"/>
                <a:gd name="connsiteX4" fmla="*/ 1713306 w 1955072"/>
                <a:gd name="connsiteY4" fmla="*/ 579914 h 930129"/>
                <a:gd name="connsiteX5" fmla="*/ 967071 w 1955072"/>
                <a:gd name="connsiteY5" fmla="*/ 929382 h 930129"/>
                <a:gd name="connsiteX6" fmla="*/ 119 w 1955072"/>
                <a:gd name="connsiteY6" fmla="*/ 476124 h 930129"/>
                <a:gd name="connsiteX0" fmla="*/ 58934 w 2013887"/>
                <a:gd name="connsiteY0" fmla="*/ 474457 h 928462"/>
                <a:gd name="connsiteX1" fmla="*/ 206079 w 2013887"/>
                <a:gd name="connsiteY1" fmla="*/ 273447 h 928462"/>
                <a:gd name="connsiteX2" fmla="*/ 1025886 w 2013887"/>
                <a:gd name="connsiteY2" fmla="*/ 179 h 928462"/>
                <a:gd name="connsiteX3" fmla="*/ 1782632 w 2013887"/>
                <a:gd name="connsiteY3" fmla="*/ 315488 h 928462"/>
                <a:gd name="connsiteX4" fmla="*/ 2013859 w 2013887"/>
                <a:gd name="connsiteY4" fmla="*/ 453437 h 928462"/>
                <a:gd name="connsiteX5" fmla="*/ 1772121 w 2013887"/>
                <a:gd name="connsiteY5" fmla="*/ 578247 h 928462"/>
                <a:gd name="connsiteX6" fmla="*/ 1025886 w 2013887"/>
                <a:gd name="connsiteY6" fmla="*/ 927715 h 928462"/>
                <a:gd name="connsiteX7" fmla="*/ 58934 w 2013887"/>
                <a:gd name="connsiteY7" fmla="*/ 474457 h 928462"/>
                <a:gd name="connsiteX0" fmla="*/ 40918 w 1995871"/>
                <a:gd name="connsiteY0" fmla="*/ 474289 h 928294"/>
                <a:gd name="connsiteX1" fmla="*/ 261636 w 1995871"/>
                <a:gd name="connsiteY1" fmla="*/ 304810 h 928294"/>
                <a:gd name="connsiteX2" fmla="*/ 1007870 w 1995871"/>
                <a:gd name="connsiteY2" fmla="*/ 11 h 928294"/>
                <a:gd name="connsiteX3" fmla="*/ 1764616 w 1995871"/>
                <a:gd name="connsiteY3" fmla="*/ 315320 h 928294"/>
                <a:gd name="connsiteX4" fmla="*/ 1995843 w 1995871"/>
                <a:gd name="connsiteY4" fmla="*/ 453269 h 928294"/>
                <a:gd name="connsiteX5" fmla="*/ 1754105 w 1995871"/>
                <a:gd name="connsiteY5" fmla="*/ 578079 h 928294"/>
                <a:gd name="connsiteX6" fmla="*/ 1007870 w 1995871"/>
                <a:gd name="connsiteY6" fmla="*/ 927547 h 928294"/>
                <a:gd name="connsiteX7" fmla="*/ 40918 w 1995871"/>
                <a:gd name="connsiteY7" fmla="*/ 474289 h 928294"/>
                <a:gd name="connsiteX0" fmla="*/ 499 w 1955452"/>
                <a:gd name="connsiteY0" fmla="*/ 474289 h 927790"/>
                <a:gd name="connsiteX1" fmla="*/ 221217 w 1955452"/>
                <a:gd name="connsiteY1" fmla="*/ 304810 h 927790"/>
                <a:gd name="connsiteX2" fmla="*/ 967451 w 1955452"/>
                <a:gd name="connsiteY2" fmla="*/ 11 h 927790"/>
                <a:gd name="connsiteX3" fmla="*/ 1724197 w 1955452"/>
                <a:gd name="connsiteY3" fmla="*/ 315320 h 927790"/>
                <a:gd name="connsiteX4" fmla="*/ 1955424 w 1955452"/>
                <a:gd name="connsiteY4" fmla="*/ 453269 h 927790"/>
                <a:gd name="connsiteX5" fmla="*/ 1713686 w 1955452"/>
                <a:gd name="connsiteY5" fmla="*/ 578079 h 927790"/>
                <a:gd name="connsiteX6" fmla="*/ 967451 w 1955452"/>
                <a:gd name="connsiteY6" fmla="*/ 927547 h 927790"/>
                <a:gd name="connsiteX7" fmla="*/ 263259 w 1955452"/>
                <a:gd name="connsiteY7" fmla="*/ 630630 h 927790"/>
                <a:gd name="connsiteX8" fmla="*/ 499 w 1955452"/>
                <a:gd name="connsiteY8" fmla="*/ 474289 h 927790"/>
                <a:gd name="connsiteX0" fmla="*/ 499 w 1955452"/>
                <a:gd name="connsiteY0" fmla="*/ 474289 h 927582"/>
                <a:gd name="connsiteX1" fmla="*/ 221217 w 1955452"/>
                <a:gd name="connsiteY1" fmla="*/ 304810 h 927582"/>
                <a:gd name="connsiteX2" fmla="*/ 967451 w 1955452"/>
                <a:gd name="connsiteY2" fmla="*/ 11 h 927582"/>
                <a:gd name="connsiteX3" fmla="*/ 1724197 w 1955452"/>
                <a:gd name="connsiteY3" fmla="*/ 315320 h 927582"/>
                <a:gd name="connsiteX4" fmla="*/ 1955424 w 1955452"/>
                <a:gd name="connsiteY4" fmla="*/ 453269 h 927582"/>
                <a:gd name="connsiteX5" fmla="*/ 1713686 w 1955452"/>
                <a:gd name="connsiteY5" fmla="*/ 578079 h 927582"/>
                <a:gd name="connsiteX6" fmla="*/ 967451 w 1955452"/>
                <a:gd name="connsiteY6" fmla="*/ 927547 h 927582"/>
                <a:gd name="connsiteX7" fmla="*/ 263259 w 1955452"/>
                <a:gd name="connsiteY7" fmla="*/ 599099 h 927582"/>
                <a:gd name="connsiteX8" fmla="*/ 499 w 1955452"/>
                <a:gd name="connsiteY8" fmla="*/ 474289 h 92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5452" h="927582">
                  <a:moveTo>
                    <a:pt x="499" y="474289"/>
                  </a:moveTo>
                  <a:cubicBezTo>
                    <a:pt x="-6508" y="425241"/>
                    <a:pt x="60058" y="383856"/>
                    <a:pt x="221217" y="304810"/>
                  </a:cubicBezTo>
                  <a:cubicBezTo>
                    <a:pt x="382376" y="225764"/>
                    <a:pt x="716954" y="-1741"/>
                    <a:pt x="967451" y="11"/>
                  </a:cubicBezTo>
                  <a:cubicBezTo>
                    <a:pt x="1217948" y="1763"/>
                    <a:pt x="1559535" y="239777"/>
                    <a:pt x="1724197" y="315320"/>
                  </a:cubicBezTo>
                  <a:cubicBezTo>
                    <a:pt x="1888859" y="390863"/>
                    <a:pt x="1953673" y="395462"/>
                    <a:pt x="1955424" y="453269"/>
                  </a:cubicBezTo>
                  <a:cubicBezTo>
                    <a:pt x="1957175" y="511076"/>
                    <a:pt x="1878348" y="499033"/>
                    <a:pt x="1713686" y="578079"/>
                  </a:cubicBezTo>
                  <a:cubicBezTo>
                    <a:pt x="1549024" y="657125"/>
                    <a:pt x="1209189" y="924044"/>
                    <a:pt x="967451" y="927547"/>
                  </a:cubicBezTo>
                  <a:cubicBezTo>
                    <a:pt x="725713" y="931050"/>
                    <a:pt x="424418" y="674642"/>
                    <a:pt x="263259" y="599099"/>
                  </a:cubicBezTo>
                  <a:cubicBezTo>
                    <a:pt x="102100" y="523556"/>
                    <a:pt x="7506" y="523337"/>
                    <a:pt x="499" y="47428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87000">
                  <a:srgbClr val="F6BF66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62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6061C23-7931-4A9D-BD88-4E6A6F18F16B}"/>
                </a:ext>
              </a:extLst>
            </p:cNvPr>
            <p:cNvSpPr/>
            <p:nvPr/>
          </p:nvSpPr>
          <p:spPr>
            <a:xfrm>
              <a:off x="6795182" y="2384852"/>
              <a:ext cx="317405" cy="22313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5561021-1691-423F-B5A1-4B24A6DED2AA}"/>
              </a:ext>
            </a:extLst>
          </p:cNvPr>
          <p:cNvGrpSpPr/>
          <p:nvPr/>
        </p:nvGrpSpPr>
        <p:grpSpPr>
          <a:xfrm rot="19956131">
            <a:off x="6512736" y="5112177"/>
            <a:ext cx="1261657" cy="514792"/>
            <a:chOff x="5728138" y="2068255"/>
            <a:chExt cx="2134088" cy="927582"/>
          </a:xfrm>
        </p:grpSpPr>
        <p:sp>
          <p:nvSpPr>
            <p:cNvPr id="34" name="Oval 1">
              <a:extLst>
                <a:ext uri="{FF2B5EF4-FFF2-40B4-BE49-F238E27FC236}">
                  <a16:creationId xmlns:a16="http://schemas.microsoft.com/office/drawing/2014/main" id="{A80B240C-62A7-4B90-A30A-8BCA0B708FF9}"/>
                </a:ext>
              </a:extLst>
            </p:cNvPr>
            <p:cNvSpPr/>
            <p:nvPr/>
          </p:nvSpPr>
          <p:spPr>
            <a:xfrm>
              <a:off x="5728138" y="2068255"/>
              <a:ext cx="2134088" cy="927582"/>
            </a:xfrm>
            <a:custGeom>
              <a:avLst/>
              <a:gdLst>
                <a:gd name="connsiteX0" fmla="*/ 0 w 1723696"/>
                <a:gd name="connsiteY0" fmla="*/ 463768 h 927536"/>
                <a:gd name="connsiteX1" fmla="*/ 861848 w 1723696"/>
                <a:gd name="connsiteY1" fmla="*/ 0 h 927536"/>
                <a:gd name="connsiteX2" fmla="*/ 1723696 w 1723696"/>
                <a:gd name="connsiteY2" fmla="*/ 463768 h 927536"/>
                <a:gd name="connsiteX3" fmla="*/ 861848 w 1723696"/>
                <a:gd name="connsiteY3" fmla="*/ 927536 h 927536"/>
                <a:gd name="connsiteX4" fmla="*/ 0 w 1723696"/>
                <a:gd name="connsiteY4" fmla="*/ 463768 h 927536"/>
                <a:gd name="connsiteX0" fmla="*/ 0 w 1849821"/>
                <a:gd name="connsiteY0" fmla="*/ 463779 h 927557"/>
                <a:gd name="connsiteX1" fmla="*/ 861848 w 1849821"/>
                <a:gd name="connsiteY1" fmla="*/ 11 h 927557"/>
                <a:gd name="connsiteX2" fmla="*/ 1849821 w 1849821"/>
                <a:gd name="connsiteY2" fmla="*/ 453269 h 927557"/>
                <a:gd name="connsiteX3" fmla="*/ 861848 w 1849821"/>
                <a:gd name="connsiteY3" fmla="*/ 927547 h 927557"/>
                <a:gd name="connsiteX4" fmla="*/ 0 w 1849821"/>
                <a:gd name="connsiteY4" fmla="*/ 463779 h 927557"/>
                <a:gd name="connsiteX0" fmla="*/ 0 w 1954925"/>
                <a:gd name="connsiteY0" fmla="*/ 474323 h 927626"/>
                <a:gd name="connsiteX1" fmla="*/ 966952 w 1954925"/>
                <a:gd name="connsiteY1" fmla="*/ 45 h 927626"/>
                <a:gd name="connsiteX2" fmla="*/ 1954925 w 1954925"/>
                <a:gd name="connsiteY2" fmla="*/ 453303 h 927626"/>
                <a:gd name="connsiteX3" fmla="*/ 966952 w 1954925"/>
                <a:gd name="connsiteY3" fmla="*/ 927581 h 927626"/>
                <a:gd name="connsiteX4" fmla="*/ 0 w 1954925"/>
                <a:gd name="connsiteY4" fmla="*/ 474323 h 927626"/>
                <a:gd name="connsiteX0" fmla="*/ 488 w 1955413"/>
                <a:gd name="connsiteY0" fmla="*/ 474323 h 927673"/>
                <a:gd name="connsiteX1" fmla="*/ 967440 w 1955413"/>
                <a:gd name="connsiteY1" fmla="*/ 45 h 927673"/>
                <a:gd name="connsiteX2" fmla="*/ 1955413 w 1955413"/>
                <a:gd name="connsiteY2" fmla="*/ 453303 h 927673"/>
                <a:gd name="connsiteX3" fmla="*/ 967440 w 1955413"/>
                <a:gd name="connsiteY3" fmla="*/ 927581 h 927673"/>
                <a:gd name="connsiteX4" fmla="*/ 488 w 1955413"/>
                <a:gd name="connsiteY4" fmla="*/ 474323 h 927673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16 h 927624"/>
                <a:gd name="connsiteX1" fmla="*/ 967078 w 1955051"/>
                <a:gd name="connsiteY1" fmla="*/ 38 h 927624"/>
                <a:gd name="connsiteX2" fmla="*/ 1955051 w 1955051"/>
                <a:gd name="connsiteY2" fmla="*/ 453296 h 927624"/>
                <a:gd name="connsiteX3" fmla="*/ 967078 w 1955051"/>
                <a:gd name="connsiteY3" fmla="*/ 927574 h 927624"/>
                <a:gd name="connsiteX4" fmla="*/ 126 w 1955051"/>
                <a:gd name="connsiteY4" fmla="*/ 474316 h 927624"/>
                <a:gd name="connsiteX0" fmla="*/ 126 w 2007523"/>
                <a:gd name="connsiteY0" fmla="*/ 477154 h 930462"/>
                <a:gd name="connsiteX1" fmla="*/ 967078 w 2007523"/>
                <a:gd name="connsiteY1" fmla="*/ 2876 h 930462"/>
                <a:gd name="connsiteX2" fmla="*/ 1776375 w 2007523"/>
                <a:gd name="connsiteY2" fmla="*/ 286654 h 930462"/>
                <a:gd name="connsiteX3" fmla="*/ 1955051 w 2007523"/>
                <a:gd name="connsiteY3" fmla="*/ 456134 h 930462"/>
                <a:gd name="connsiteX4" fmla="*/ 967078 w 2007523"/>
                <a:gd name="connsiteY4" fmla="*/ 930412 h 930462"/>
                <a:gd name="connsiteX5" fmla="*/ 126 w 2007523"/>
                <a:gd name="connsiteY5" fmla="*/ 477154 h 930462"/>
                <a:gd name="connsiteX0" fmla="*/ 126 w 1999284"/>
                <a:gd name="connsiteY0" fmla="*/ 476124 h 929432"/>
                <a:gd name="connsiteX1" fmla="*/ 967078 w 1999284"/>
                <a:gd name="connsiteY1" fmla="*/ 1846 h 929432"/>
                <a:gd name="connsiteX2" fmla="*/ 1723824 w 1999284"/>
                <a:gd name="connsiteY2" fmla="*/ 317155 h 929432"/>
                <a:gd name="connsiteX3" fmla="*/ 1955051 w 1999284"/>
                <a:gd name="connsiteY3" fmla="*/ 455104 h 929432"/>
                <a:gd name="connsiteX4" fmla="*/ 967078 w 1999284"/>
                <a:gd name="connsiteY4" fmla="*/ 929382 h 929432"/>
                <a:gd name="connsiteX5" fmla="*/ 126 w 1999284"/>
                <a:gd name="connsiteY5" fmla="*/ 476124 h 929432"/>
                <a:gd name="connsiteX0" fmla="*/ 120 w 1955083"/>
                <a:gd name="connsiteY0" fmla="*/ 476124 h 932439"/>
                <a:gd name="connsiteX1" fmla="*/ 967072 w 1955083"/>
                <a:gd name="connsiteY1" fmla="*/ 1846 h 932439"/>
                <a:gd name="connsiteX2" fmla="*/ 1723818 w 1955083"/>
                <a:gd name="connsiteY2" fmla="*/ 317155 h 932439"/>
                <a:gd name="connsiteX3" fmla="*/ 1955045 w 1955083"/>
                <a:gd name="connsiteY3" fmla="*/ 455104 h 932439"/>
                <a:gd name="connsiteX4" fmla="*/ 1734327 w 1955083"/>
                <a:gd name="connsiteY4" fmla="*/ 663997 h 932439"/>
                <a:gd name="connsiteX5" fmla="*/ 967072 w 1955083"/>
                <a:gd name="connsiteY5" fmla="*/ 929382 h 932439"/>
                <a:gd name="connsiteX6" fmla="*/ 120 w 1955083"/>
                <a:gd name="connsiteY6" fmla="*/ 476124 h 932439"/>
                <a:gd name="connsiteX0" fmla="*/ 119 w 1955072"/>
                <a:gd name="connsiteY0" fmla="*/ 476124 h 930129"/>
                <a:gd name="connsiteX1" fmla="*/ 967071 w 1955072"/>
                <a:gd name="connsiteY1" fmla="*/ 1846 h 930129"/>
                <a:gd name="connsiteX2" fmla="*/ 1723817 w 1955072"/>
                <a:gd name="connsiteY2" fmla="*/ 317155 h 930129"/>
                <a:gd name="connsiteX3" fmla="*/ 1955044 w 1955072"/>
                <a:gd name="connsiteY3" fmla="*/ 455104 h 930129"/>
                <a:gd name="connsiteX4" fmla="*/ 1713306 w 1955072"/>
                <a:gd name="connsiteY4" fmla="*/ 579914 h 930129"/>
                <a:gd name="connsiteX5" fmla="*/ 967071 w 1955072"/>
                <a:gd name="connsiteY5" fmla="*/ 929382 h 930129"/>
                <a:gd name="connsiteX6" fmla="*/ 119 w 1955072"/>
                <a:gd name="connsiteY6" fmla="*/ 476124 h 930129"/>
                <a:gd name="connsiteX0" fmla="*/ 58934 w 2013887"/>
                <a:gd name="connsiteY0" fmla="*/ 474457 h 928462"/>
                <a:gd name="connsiteX1" fmla="*/ 206079 w 2013887"/>
                <a:gd name="connsiteY1" fmla="*/ 273447 h 928462"/>
                <a:gd name="connsiteX2" fmla="*/ 1025886 w 2013887"/>
                <a:gd name="connsiteY2" fmla="*/ 179 h 928462"/>
                <a:gd name="connsiteX3" fmla="*/ 1782632 w 2013887"/>
                <a:gd name="connsiteY3" fmla="*/ 315488 h 928462"/>
                <a:gd name="connsiteX4" fmla="*/ 2013859 w 2013887"/>
                <a:gd name="connsiteY4" fmla="*/ 453437 h 928462"/>
                <a:gd name="connsiteX5" fmla="*/ 1772121 w 2013887"/>
                <a:gd name="connsiteY5" fmla="*/ 578247 h 928462"/>
                <a:gd name="connsiteX6" fmla="*/ 1025886 w 2013887"/>
                <a:gd name="connsiteY6" fmla="*/ 927715 h 928462"/>
                <a:gd name="connsiteX7" fmla="*/ 58934 w 2013887"/>
                <a:gd name="connsiteY7" fmla="*/ 474457 h 928462"/>
                <a:gd name="connsiteX0" fmla="*/ 40918 w 1995871"/>
                <a:gd name="connsiteY0" fmla="*/ 474289 h 928294"/>
                <a:gd name="connsiteX1" fmla="*/ 261636 w 1995871"/>
                <a:gd name="connsiteY1" fmla="*/ 304810 h 928294"/>
                <a:gd name="connsiteX2" fmla="*/ 1007870 w 1995871"/>
                <a:gd name="connsiteY2" fmla="*/ 11 h 928294"/>
                <a:gd name="connsiteX3" fmla="*/ 1764616 w 1995871"/>
                <a:gd name="connsiteY3" fmla="*/ 315320 h 928294"/>
                <a:gd name="connsiteX4" fmla="*/ 1995843 w 1995871"/>
                <a:gd name="connsiteY4" fmla="*/ 453269 h 928294"/>
                <a:gd name="connsiteX5" fmla="*/ 1754105 w 1995871"/>
                <a:gd name="connsiteY5" fmla="*/ 578079 h 928294"/>
                <a:gd name="connsiteX6" fmla="*/ 1007870 w 1995871"/>
                <a:gd name="connsiteY6" fmla="*/ 927547 h 928294"/>
                <a:gd name="connsiteX7" fmla="*/ 40918 w 1995871"/>
                <a:gd name="connsiteY7" fmla="*/ 474289 h 928294"/>
                <a:gd name="connsiteX0" fmla="*/ 499 w 1955452"/>
                <a:gd name="connsiteY0" fmla="*/ 474289 h 927790"/>
                <a:gd name="connsiteX1" fmla="*/ 221217 w 1955452"/>
                <a:gd name="connsiteY1" fmla="*/ 304810 h 927790"/>
                <a:gd name="connsiteX2" fmla="*/ 967451 w 1955452"/>
                <a:gd name="connsiteY2" fmla="*/ 11 h 927790"/>
                <a:gd name="connsiteX3" fmla="*/ 1724197 w 1955452"/>
                <a:gd name="connsiteY3" fmla="*/ 315320 h 927790"/>
                <a:gd name="connsiteX4" fmla="*/ 1955424 w 1955452"/>
                <a:gd name="connsiteY4" fmla="*/ 453269 h 927790"/>
                <a:gd name="connsiteX5" fmla="*/ 1713686 w 1955452"/>
                <a:gd name="connsiteY5" fmla="*/ 578079 h 927790"/>
                <a:gd name="connsiteX6" fmla="*/ 967451 w 1955452"/>
                <a:gd name="connsiteY6" fmla="*/ 927547 h 927790"/>
                <a:gd name="connsiteX7" fmla="*/ 263259 w 1955452"/>
                <a:gd name="connsiteY7" fmla="*/ 630630 h 927790"/>
                <a:gd name="connsiteX8" fmla="*/ 499 w 1955452"/>
                <a:gd name="connsiteY8" fmla="*/ 474289 h 927790"/>
                <a:gd name="connsiteX0" fmla="*/ 499 w 1955452"/>
                <a:gd name="connsiteY0" fmla="*/ 474289 h 927582"/>
                <a:gd name="connsiteX1" fmla="*/ 221217 w 1955452"/>
                <a:gd name="connsiteY1" fmla="*/ 304810 h 927582"/>
                <a:gd name="connsiteX2" fmla="*/ 967451 w 1955452"/>
                <a:gd name="connsiteY2" fmla="*/ 11 h 927582"/>
                <a:gd name="connsiteX3" fmla="*/ 1724197 w 1955452"/>
                <a:gd name="connsiteY3" fmla="*/ 315320 h 927582"/>
                <a:gd name="connsiteX4" fmla="*/ 1955424 w 1955452"/>
                <a:gd name="connsiteY4" fmla="*/ 453269 h 927582"/>
                <a:gd name="connsiteX5" fmla="*/ 1713686 w 1955452"/>
                <a:gd name="connsiteY5" fmla="*/ 578079 h 927582"/>
                <a:gd name="connsiteX6" fmla="*/ 967451 w 1955452"/>
                <a:gd name="connsiteY6" fmla="*/ 927547 h 927582"/>
                <a:gd name="connsiteX7" fmla="*/ 263259 w 1955452"/>
                <a:gd name="connsiteY7" fmla="*/ 599099 h 927582"/>
                <a:gd name="connsiteX8" fmla="*/ 499 w 1955452"/>
                <a:gd name="connsiteY8" fmla="*/ 474289 h 92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5452" h="927582">
                  <a:moveTo>
                    <a:pt x="499" y="474289"/>
                  </a:moveTo>
                  <a:cubicBezTo>
                    <a:pt x="-6508" y="425241"/>
                    <a:pt x="60058" y="383856"/>
                    <a:pt x="221217" y="304810"/>
                  </a:cubicBezTo>
                  <a:cubicBezTo>
                    <a:pt x="382376" y="225764"/>
                    <a:pt x="716954" y="-1741"/>
                    <a:pt x="967451" y="11"/>
                  </a:cubicBezTo>
                  <a:cubicBezTo>
                    <a:pt x="1217948" y="1763"/>
                    <a:pt x="1559535" y="239777"/>
                    <a:pt x="1724197" y="315320"/>
                  </a:cubicBezTo>
                  <a:cubicBezTo>
                    <a:pt x="1888859" y="390863"/>
                    <a:pt x="1953673" y="395462"/>
                    <a:pt x="1955424" y="453269"/>
                  </a:cubicBezTo>
                  <a:cubicBezTo>
                    <a:pt x="1957175" y="511076"/>
                    <a:pt x="1878348" y="499033"/>
                    <a:pt x="1713686" y="578079"/>
                  </a:cubicBezTo>
                  <a:cubicBezTo>
                    <a:pt x="1549024" y="657125"/>
                    <a:pt x="1209189" y="924044"/>
                    <a:pt x="967451" y="927547"/>
                  </a:cubicBezTo>
                  <a:cubicBezTo>
                    <a:pt x="725713" y="931050"/>
                    <a:pt x="424418" y="674642"/>
                    <a:pt x="263259" y="599099"/>
                  </a:cubicBezTo>
                  <a:cubicBezTo>
                    <a:pt x="102100" y="523556"/>
                    <a:pt x="7506" y="523337"/>
                    <a:pt x="499" y="47428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87000">
                  <a:srgbClr val="F6BF66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62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3024EB0-0F02-4E91-B12C-7164BEDA75ED}"/>
                </a:ext>
              </a:extLst>
            </p:cNvPr>
            <p:cNvSpPr/>
            <p:nvPr/>
          </p:nvSpPr>
          <p:spPr>
            <a:xfrm>
              <a:off x="6795182" y="2384852"/>
              <a:ext cx="317405" cy="22313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Oval 1">
            <a:extLst>
              <a:ext uri="{FF2B5EF4-FFF2-40B4-BE49-F238E27FC236}">
                <a16:creationId xmlns:a16="http://schemas.microsoft.com/office/drawing/2014/main" id="{C70DF7DF-9868-42E5-92B0-B9FC6941F5B0}"/>
              </a:ext>
            </a:extLst>
          </p:cNvPr>
          <p:cNvSpPr/>
          <p:nvPr/>
        </p:nvSpPr>
        <p:spPr>
          <a:xfrm rot="19956131">
            <a:off x="8749148" y="5082594"/>
            <a:ext cx="1609667" cy="665687"/>
          </a:xfrm>
          <a:custGeom>
            <a:avLst/>
            <a:gdLst>
              <a:gd name="connsiteX0" fmla="*/ 0 w 1723696"/>
              <a:gd name="connsiteY0" fmla="*/ 463768 h 927536"/>
              <a:gd name="connsiteX1" fmla="*/ 861848 w 1723696"/>
              <a:gd name="connsiteY1" fmla="*/ 0 h 927536"/>
              <a:gd name="connsiteX2" fmla="*/ 1723696 w 1723696"/>
              <a:gd name="connsiteY2" fmla="*/ 463768 h 927536"/>
              <a:gd name="connsiteX3" fmla="*/ 861848 w 1723696"/>
              <a:gd name="connsiteY3" fmla="*/ 927536 h 927536"/>
              <a:gd name="connsiteX4" fmla="*/ 0 w 1723696"/>
              <a:gd name="connsiteY4" fmla="*/ 463768 h 927536"/>
              <a:gd name="connsiteX0" fmla="*/ 0 w 1849821"/>
              <a:gd name="connsiteY0" fmla="*/ 463779 h 927557"/>
              <a:gd name="connsiteX1" fmla="*/ 861848 w 1849821"/>
              <a:gd name="connsiteY1" fmla="*/ 11 h 927557"/>
              <a:gd name="connsiteX2" fmla="*/ 1849821 w 1849821"/>
              <a:gd name="connsiteY2" fmla="*/ 453269 h 927557"/>
              <a:gd name="connsiteX3" fmla="*/ 861848 w 1849821"/>
              <a:gd name="connsiteY3" fmla="*/ 927547 h 927557"/>
              <a:gd name="connsiteX4" fmla="*/ 0 w 1849821"/>
              <a:gd name="connsiteY4" fmla="*/ 463779 h 927557"/>
              <a:gd name="connsiteX0" fmla="*/ 0 w 1954925"/>
              <a:gd name="connsiteY0" fmla="*/ 474323 h 927626"/>
              <a:gd name="connsiteX1" fmla="*/ 966952 w 1954925"/>
              <a:gd name="connsiteY1" fmla="*/ 45 h 927626"/>
              <a:gd name="connsiteX2" fmla="*/ 1954925 w 1954925"/>
              <a:gd name="connsiteY2" fmla="*/ 453303 h 927626"/>
              <a:gd name="connsiteX3" fmla="*/ 966952 w 1954925"/>
              <a:gd name="connsiteY3" fmla="*/ 927581 h 927626"/>
              <a:gd name="connsiteX4" fmla="*/ 0 w 1954925"/>
              <a:gd name="connsiteY4" fmla="*/ 474323 h 927626"/>
              <a:gd name="connsiteX0" fmla="*/ 488 w 1955413"/>
              <a:gd name="connsiteY0" fmla="*/ 474323 h 927673"/>
              <a:gd name="connsiteX1" fmla="*/ 967440 w 1955413"/>
              <a:gd name="connsiteY1" fmla="*/ 45 h 927673"/>
              <a:gd name="connsiteX2" fmla="*/ 1955413 w 1955413"/>
              <a:gd name="connsiteY2" fmla="*/ 453303 h 927673"/>
              <a:gd name="connsiteX3" fmla="*/ 967440 w 1955413"/>
              <a:gd name="connsiteY3" fmla="*/ 927581 h 927673"/>
              <a:gd name="connsiteX4" fmla="*/ 488 w 1955413"/>
              <a:gd name="connsiteY4" fmla="*/ 474323 h 927673"/>
              <a:gd name="connsiteX0" fmla="*/ 126 w 1955051"/>
              <a:gd name="connsiteY0" fmla="*/ 474323 h 927631"/>
              <a:gd name="connsiteX1" fmla="*/ 967078 w 1955051"/>
              <a:gd name="connsiteY1" fmla="*/ 45 h 927631"/>
              <a:gd name="connsiteX2" fmla="*/ 1955051 w 1955051"/>
              <a:gd name="connsiteY2" fmla="*/ 453303 h 927631"/>
              <a:gd name="connsiteX3" fmla="*/ 967078 w 1955051"/>
              <a:gd name="connsiteY3" fmla="*/ 927581 h 927631"/>
              <a:gd name="connsiteX4" fmla="*/ 126 w 1955051"/>
              <a:gd name="connsiteY4" fmla="*/ 474323 h 927631"/>
              <a:gd name="connsiteX0" fmla="*/ 126 w 1955051"/>
              <a:gd name="connsiteY0" fmla="*/ 474323 h 927631"/>
              <a:gd name="connsiteX1" fmla="*/ 967078 w 1955051"/>
              <a:gd name="connsiteY1" fmla="*/ 45 h 927631"/>
              <a:gd name="connsiteX2" fmla="*/ 1955051 w 1955051"/>
              <a:gd name="connsiteY2" fmla="*/ 453303 h 927631"/>
              <a:gd name="connsiteX3" fmla="*/ 967078 w 1955051"/>
              <a:gd name="connsiteY3" fmla="*/ 927581 h 927631"/>
              <a:gd name="connsiteX4" fmla="*/ 126 w 1955051"/>
              <a:gd name="connsiteY4" fmla="*/ 474323 h 927631"/>
              <a:gd name="connsiteX0" fmla="*/ 126 w 1955051"/>
              <a:gd name="connsiteY0" fmla="*/ 474323 h 927631"/>
              <a:gd name="connsiteX1" fmla="*/ 967078 w 1955051"/>
              <a:gd name="connsiteY1" fmla="*/ 45 h 927631"/>
              <a:gd name="connsiteX2" fmla="*/ 1955051 w 1955051"/>
              <a:gd name="connsiteY2" fmla="*/ 453303 h 927631"/>
              <a:gd name="connsiteX3" fmla="*/ 967078 w 1955051"/>
              <a:gd name="connsiteY3" fmla="*/ 927581 h 927631"/>
              <a:gd name="connsiteX4" fmla="*/ 126 w 1955051"/>
              <a:gd name="connsiteY4" fmla="*/ 474323 h 927631"/>
              <a:gd name="connsiteX0" fmla="*/ 126 w 1955051"/>
              <a:gd name="connsiteY0" fmla="*/ 474316 h 927624"/>
              <a:gd name="connsiteX1" fmla="*/ 967078 w 1955051"/>
              <a:gd name="connsiteY1" fmla="*/ 38 h 927624"/>
              <a:gd name="connsiteX2" fmla="*/ 1955051 w 1955051"/>
              <a:gd name="connsiteY2" fmla="*/ 453296 h 927624"/>
              <a:gd name="connsiteX3" fmla="*/ 967078 w 1955051"/>
              <a:gd name="connsiteY3" fmla="*/ 927574 h 927624"/>
              <a:gd name="connsiteX4" fmla="*/ 126 w 1955051"/>
              <a:gd name="connsiteY4" fmla="*/ 474316 h 927624"/>
              <a:gd name="connsiteX0" fmla="*/ 126 w 2007523"/>
              <a:gd name="connsiteY0" fmla="*/ 477154 h 930462"/>
              <a:gd name="connsiteX1" fmla="*/ 967078 w 2007523"/>
              <a:gd name="connsiteY1" fmla="*/ 2876 h 930462"/>
              <a:gd name="connsiteX2" fmla="*/ 1776375 w 2007523"/>
              <a:gd name="connsiteY2" fmla="*/ 286654 h 930462"/>
              <a:gd name="connsiteX3" fmla="*/ 1955051 w 2007523"/>
              <a:gd name="connsiteY3" fmla="*/ 456134 h 930462"/>
              <a:gd name="connsiteX4" fmla="*/ 967078 w 2007523"/>
              <a:gd name="connsiteY4" fmla="*/ 930412 h 930462"/>
              <a:gd name="connsiteX5" fmla="*/ 126 w 2007523"/>
              <a:gd name="connsiteY5" fmla="*/ 477154 h 930462"/>
              <a:gd name="connsiteX0" fmla="*/ 126 w 1999284"/>
              <a:gd name="connsiteY0" fmla="*/ 476124 h 929432"/>
              <a:gd name="connsiteX1" fmla="*/ 967078 w 1999284"/>
              <a:gd name="connsiteY1" fmla="*/ 1846 h 929432"/>
              <a:gd name="connsiteX2" fmla="*/ 1723824 w 1999284"/>
              <a:gd name="connsiteY2" fmla="*/ 317155 h 929432"/>
              <a:gd name="connsiteX3" fmla="*/ 1955051 w 1999284"/>
              <a:gd name="connsiteY3" fmla="*/ 455104 h 929432"/>
              <a:gd name="connsiteX4" fmla="*/ 967078 w 1999284"/>
              <a:gd name="connsiteY4" fmla="*/ 929382 h 929432"/>
              <a:gd name="connsiteX5" fmla="*/ 126 w 1999284"/>
              <a:gd name="connsiteY5" fmla="*/ 476124 h 929432"/>
              <a:gd name="connsiteX0" fmla="*/ 120 w 1955083"/>
              <a:gd name="connsiteY0" fmla="*/ 476124 h 932439"/>
              <a:gd name="connsiteX1" fmla="*/ 967072 w 1955083"/>
              <a:gd name="connsiteY1" fmla="*/ 1846 h 932439"/>
              <a:gd name="connsiteX2" fmla="*/ 1723818 w 1955083"/>
              <a:gd name="connsiteY2" fmla="*/ 317155 h 932439"/>
              <a:gd name="connsiteX3" fmla="*/ 1955045 w 1955083"/>
              <a:gd name="connsiteY3" fmla="*/ 455104 h 932439"/>
              <a:gd name="connsiteX4" fmla="*/ 1734327 w 1955083"/>
              <a:gd name="connsiteY4" fmla="*/ 663997 h 932439"/>
              <a:gd name="connsiteX5" fmla="*/ 967072 w 1955083"/>
              <a:gd name="connsiteY5" fmla="*/ 929382 h 932439"/>
              <a:gd name="connsiteX6" fmla="*/ 120 w 1955083"/>
              <a:gd name="connsiteY6" fmla="*/ 476124 h 932439"/>
              <a:gd name="connsiteX0" fmla="*/ 119 w 1955072"/>
              <a:gd name="connsiteY0" fmla="*/ 476124 h 930129"/>
              <a:gd name="connsiteX1" fmla="*/ 967071 w 1955072"/>
              <a:gd name="connsiteY1" fmla="*/ 1846 h 930129"/>
              <a:gd name="connsiteX2" fmla="*/ 1723817 w 1955072"/>
              <a:gd name="connsiteY2" fmla="*/ 317155 h 930129"/>
              <a:gd name="connsiteX3" fmla="*/ 1955044 w 1955072"/>
              <a:gd name="connsiteY3" fmla="*/ 455104 h 930129"/>
              <a:gd name="connsiteX4" fmla="*/ 1713306 w 1955072"/>
              <a:gd name="connsiteY4" fmla="*/ 579914 h 930129"/>
              <a:gd name="connsiteX5" fmla="*/ 967071 w 1955072"/>
              <a:gd name="connsiteY5" fmla="*/ 929382 h 930129"/>
              <a:gd name="connsiteX6" fmla="*/ 119 w 1955072"/>
              <a:gd name="connsiteY6" fmla="*/ 476124 h 930129"/>
              <a:gd name="connsiteX0" fmla="*/ 58934 w 2013887"/>
              <a:gd name="connsiteY0" fmla="*/ 474457 h 928462"/>
              <a:gd name="connsiteX1" fmla="*/ 206079 w 2013887"/>
              <a:gd name="connsiteY1" fmla="*/ 273447 h 928462"/>
              <a:gd name="connsiteX2" fmla="*/ 1025886 w 2013887"/>
              <a:gd name="connsiteY2" fmla="*/ 179 h 928462"/>
              <a:gd name="connsiteX3" fmla="*/ 1782632 w 2013887"/>
              <a:gd name="connsiteY3" fmla="*/ 315488 h 928462"/>
              <a:gd name="connsiteX4" fmla="*/ 2013859 w 2013887"/>
              <a:gd name="connsiteY4" fmla="*/ 453437 h 928462"/>
              <a:gd name="connsiteX5" fmla="*/ 1772121 w 2013887"/>
              <a:gd name="connsiteY5" fmla="*/ 578247 h 928462"/>
              <a:gd name="connsiteX6" fmla="*/ 1025886 w 2013887"/>
              <a:gd name="connsiteY6" fmla="*/ 927715 h 928462"/>
              <a:gd name="connsiteX7" fmla="*/ 58934 w 2013887"/>
              <a:gd name="connsiteY7" fmla="*/ 474457 h 928462"/>
              <a:gd name="connsiteX0" fmla="*/ 40918 w 1995871"/>
              <a:gd name="connsiteY0" fmla="*/ 474289 h 928294"/>
              <a:gd name="connsiteX1" fmla="*/ 261636 w 1995871"/>
              <a:gd name="connsiteY1" fmla="*/ 304810 h 928294"/>
              <a:gd name="connsiteX2" fmla="*/ 1007870 w 1995871"/>
              <a:gd name="connsiteY2" fmla="*/ 11 h 928294"/>
              <a:gd name="connsiteX3" fmla="*/ 1764616 w 1995871"/>
              <a:gd name="connsiteY3" fmla="*/ 315320 h 928294"/>
              <a:gd name="connsiteX4" fmla="*/ 1995843 w 1995871"/>
              <a:gd name="connsiteY4" fmla="*/ 453269 h 928294"/>
              <a:gd name="connsiteX5" fmla="*/ 1754105 w 1995871"/>
              <a:gd name="connsiteY5" fmla="*/ 578079 h 928294"/>
              <a:gd name="connsiteX6" fmla="*/ 1007870 w 1995871"/>
              <a:gd name="connsiteY6" fmla="*/ 927547 h 928294"/>
              <a:gd name="connsiteX7" fmla="*/ 40918 w 1995871"/>
              <a:gd name="connsiteY7" fmla="*/ 474289 h 928294"/>
              <a:gd name="connsiteX0" fmla="*/ 499 w 1955452"/>
              <a:gd name="connsiteY0" fmla="*/ 474289 h 927790"/>
              <a:gd name="connsiteX1" fmla="*/ 221217 w 1955452"/>
              <a:gd name="connsiteY1" fmla="*/ 304810 h 927790"/>
              <a:gd name="connsiteX2" fmla="*/ 967451 w 1955452"/>
              <a:gd name="connsiteY2" fmla="*/ 11 h 927790"/>
              <a:gd name="connsiteX3" fmla="*/ 1724197 w 1955452"/>
              <a:gd name="connsiteY3" fmla="*/ 315320 h 927790"/>
              <a:gd name="connsiteX4" fmla="*/ 1955424 w 1955452"/>
              <a:gd name="connsiteY4" fmla="*/ 453269 h 927790"/>
              <a:gd name="connsiteX5" fmla="*/ 1713686 w 1955452"/>
              <a:gd name="connsiteY5" fmla="*/ 578079 h 927790"/>
              <a:gd name="connsiteX6" fmla="*/ 967451 w 1955452"/>
              <a:gd name="connsiteY6" fmla="*/ 927547 h 927790"/>
              <a:gd name="connsiteX7" fmla="*/ 263259 w 1955452"/>
              <a:gd name="connsiteY7" fmla="*/ 630630 h 927790"/>
              <a:gd name="connsiteX8" fmla="*/ 499 w 1955452"/>
              <a:gd name="connsiteY8" fmla="*/ 474289 h 927790"/>
              <a:gd name="connsiteX0" fmla="*/ 499 w 1955452"/>
              <a:gd name="connsiteY0" fmla="*/ 474289 h 927582"/>
              <a:gd name="connsiteX1" fmla="*/ 221217 w 1955452"/>
              <a:gd name="connsiteY1" fmla="*/ 304810 h 927582"/>
              <a:gd name="connsiteX2" fmla="*/ 967451 w 1955452"/>
              <a:gd name="connsiteY2" fmla="*/ 11 h 927582"/>
              <a:gd name="connsiteX3" fmla="*/ 1724197 w 1955452"/>
              <a:gd name="connsiteY3" fmla="*/ 315320 h 927582"/>
              <a:gd name="connsiteX4" fmla="*/ 1955424 w 1955452"/>
              <a:gd name="connsiteY4" fmla="*/ 453269 h 927582"/>
              <a:gd name="connsiteX5" fmla="*/ 1713686 w 1955452"/>
              <a:gd name="connsiteY5" fmla="*/ 578079 h 927582"/>
              <a:gd name="connsiteX6" fmla="*/ 967451 w 1955452"/>
              <a:gd name="connsiteY6" fmla="*/ 927547 h 927582"/>
              <a:gd name="connsiteX7" fmla="*/ 263259 w 1955452"/>
              <a:gd name="connsiteY7" fmla="*/ 599099 h 927582"/>
              <a:gd name="connsiteX8" fmla="*/ 499 w 1955452"/>
              <a:gd name="connsiteY8" fmla="*/ 474289 h 927582"/>
              <a:gd name="connsiteX0" fmla="*/ 499 w 1955452"/>
              <a:gd name="connsiteY0" fmla="*/ 474289 h 927582"/>
              <a:gd name="connsiteX1" fmla="*/ 221217 w 1955452"/>
              <a:gd name="connsiteY1" fmla="*/ 304810 h 927582"/>
              <a:gd name="connsiteX2" fmla="*/ 967451 w 1955452"/>
              <a:gd name="connsiteY2" fmla="*/ 11 h 927582"/>
              <a:gd name="connsiteX3" fmla="*/ 1724197 w 1955452"/>
              <a:gd name="connsiteY3" fmla="*/ 315320 h 927582"/>
              <a:gd name="connsiteX4" fmla="*/ 1955424 w 1955452"/>
              <a:gd name="connsiteY4" fmla="*/ 453269 h 927582"/>
              <a:gd name="connsiteX5" fmla="*/ 1713686 w 1955452"/>
              <a:gd name="connsiteY5" fmla="*/ 578079 h 927582"/>
              <a:gd name="connsiteX6" fmla="*/ 967451 w 1955452"/>
              <a:gd name="connsiteY6" fmla="*/ 927547 h 927582"/>
              <a:gd name="connsiteX7" fmla="*/ 263259 w 1955452"/>
              <a:gd name="connsiteY7" fmla="*/ 599099 h 927582"/>
              <a:gd name="connsiteX8" fmla="*/ 499 w 1955452"/>
              <a:gd name="connsiteY8" fmla="*/ 474289 h 927582"/>
              <a:gd name="connsiteX0" fmla="*/ 499 w 1955452"/>
              <a:gd name="connsiteY0" fmla="*/ 474289 h 927582"/>
              <a:gd name="connsiteX1" fmla="*/ 221217 w 1955452"/>
              <a:gd name="connsiteY1" fmla="*/ 304810 h 927582"/>
              <a:gd name="connsiteX2" fmla="*/ 967451 w 1955452"/>
              <a:gd name="connsiteY2" fmla="*/ 11 h 927582"/>
              <a:gd name="connsiteX3" fmla="*/ 1724197 w 1955452"/>
              <a:gd name="connsiteY3" fmla="*/ 315320 h 927582"/>
              <a:gd name="connsiteX4" fmla="*/ 1955424 w 1955452"/>
              <a:gd name="connsiteY4" fmla="*/ 453269 h 927582"/>
              <a:gd name="connsiteX5" fmla="*/ 1713686 w 1955452"/>
              <a:gd name="connsiteY5" fmla="*/ 578079 h 927582"/>
              <a:gd name="connsiteX6" fmla="*/ 967451 w 1955452"/>
              <a:gd name="connsiteY6" fmla="*/ 927547 h 927582"/>
              <a:gd name="connsiteX7" fmla="*/ 263259 w 1955452"/>
              <a:gd name="connsiteY7" fmla="*/ 599099 h 927582"/>
              <a:gd name="connsiteX8" fmla="*/ 499 w 1955452"/>
              <a:gd name="connsiteY8" fmla="*/ 474289 h 927582"/>
              <a:gd name="connsiteX0" fmla="*/ 499 w 1955452"/>
              <a:gd name="connsiteY0" fmla="*/ 480309 h 933602"/>
              <a:gd name="connsiteX1" fmla="*/ 221217 w 1955452"/>
              <a:gd name="connsiteY1" fmla="*/ 310830 h 933602"/>
              <a:gd name="connsiteX2" fmla="*/ 967451 w 1955452"/>
              <a:gd name="connsiteY2" fmla="*/ 6031 h 933602"/>
              <a:gd name="connsiteX3" fmla="*/ 1733811 w 1955452"/>
              <a:gd name="connsiteY3" fmla="*/ 135158 h 933602"/>
              <a:gd name="connsiteX4" fmla="*/ 1955424 w 1955452"/>
              <a:gd name="connsiteY4" fmla="*/ 459289 h 933602"/>
              <a:gd name="connsiteX5" fmla="*/ 1713686 w 1955452"/>
              <a:gd name="connsiteY5" fmla="*/ 584099 h 933602"/>
              <a:gd name="connsiteX6" fmla="*/ 967451 w 1955452"/>
              <a:gd name="connsiteY6" fmla="*/ 933567 h 933602"/>
              <a:gd name="connsiteX7" fmla="*/ 263259 w 1955452"/>
              <a:gd name="connsiteY7" fmla="*/ 605119 h 933602"/>
              <a:gd name="connsiteX8" fmla="*/ 499 w 1955452"/>
              <a:gd name="connsiteY8" fmla="*/ 480309 h 933602"/>
              <a:gd name="connsiteX0" fmla="*/ 499 w 1955491"/>
              <a:gd name="connsiteY0" fmla="*/ 480309 h 983279"/>
              <a:gd name="connsiteX1" fmla="*/ 221217 w 1955491"/>
              <a:gd name="connsiteY1" fmla="*/ 310830 h 983279"/>
              <a:gd name="connsiteX2" fmla="*/ 967451 w 1955491"/>
              <a:gd name="connsiteY2" fmla="*/ 6031 h 983279"/>
              <a:gd name="connsiteX3" fmla="*/ 1733811 w 1955491"/>
              <a:gd name="connsiteY3" fmla="*/ 135158 h 983279"/>
              <a:gd name="connsiteX4" fmla="*/ 1955424 w 1955491"/>
              <a:gd name="connsiteY4" fmla="*/ 459289 h 983279"/>
              <a:gd name="connsiteX5" fmla="*/ 1760334 w 1955491"/>
              <a:gd name="connsiteY5" fmla="*/ 932172 h 983279"/>
              <a:gd name="connsiteX6" fmla="*/ 967451 w 1955491"/>
              <a:gd name="connsiteY6" fmla="*/ 933567 h 983279"/>
              <a:gd name="connsiteX7" fmla="*/ 263259 w 1955491"/>
              <a:gd name="connsiteY7" fmla="*/ 605119 h 983279"/>
              <a:gd name="connsiteX8" fmla="*/ 499 w 1955491"/>
              <a:gd name="connsiteY8" fmla="*/ 480309 h 983279"/>
              <a:gd name="connsiteX0" fmla="*/ 1409 w 1956399"/>
              <a:gd name="connsiteY0" fmla="*/ 480309 h 972398"/>
              <a:gd name="connsiteX1" fmla="*/ 222127 w 1956399"/>
              <a:gd name="connsiteY1" fmla="*/ 310830 h 972398"/>
              <a:gd name="connsiteX2" fmla="*/ 968361 w 1956399"/>
              <a:gd name="connsiteY2" fmla="*/ 6031 h 972398"/>
              <a:gd name="connsiteX3" fmla="*/ 1734721 w 1956399"/>
              <a:gd name="connsiteY3" fmla="*/ 135158 h 972398"/>
              <a:gd name="connsiteX4" fmla="*/ 1956334 w 1956399"/>
              <a:gd name="connsiteY4" fmla="*/ 459289 h 972398"/>
              <a:gd name="connsiteX5" fmla="*/ 1761244 w 1956399"/>
              <a:gd name="connsiteY5" fmla="*/ 932172 h 972398"/>
              <a:gd name="connsiteX6" fmla="*/ 968361 w 1956399"/>
              <a:gd name="connsiteY6" fmla="*/ 933567 h 972398"/>
              <a:gd name="connsiteX7" fmla="*/ 297945 w 1956399"/>
              <a:gd name="connsiteY7" fmla="*/ 817446 h 972398"/>
              <a:gd name="connsiteX8" fmla="*/ 1409 w 1956399"/>
              <a:gd name="connsiteY8" fmla="*/ 480309 h 972398"/>
              <a:gd name="connsiteX0" fmla="*/ 5605 w 1960596"/>
              <a:gd name="connsiteY0" fmla="*/ 476194 h 968283"/>
              <a:gd name="connsiteX1" fmla="*/ 178085 w 1960596"/>
              <a:gd name="connsiteY1" fmla="*/ 85672 h 968283"/>
              <a:gd name="connsiteX2" fmla="*/ 972557 w 1960596"/>
              <a:gd name="connsiteY2" fmla="*/ 1916 h 968283"/>
              <a:gd name="connsiteX3" fmla="*/ 1738917 w 1960596"/>
              <a:gd name="connsiteY3" fmla="*/ 131043 h 968283"/>
              <a:gd name="connsiteX4" fmla="*/ 1960530 w 1960596"/>
              <a:gd name="connsiteY4" fmla="*/ 455174 h 968283"/>
              <a:gd name="connsiteX5" fmla="*/ 1765440 w 1960596"/>
              <a:gd name="connsiteY5" fmla="*/ 928057 h 968283"/>
              <a:gd name="connsiteX6" fmla="*/ 972557 w 1960596"/>
              <a:gd name="connsiteY6" fmla="*/ 929452 h 968283"/>
              <a:gd name="connsiteX7" fmla="*/ 302141 w 1960596"/>
              <a:gd name="connsiteY7" fmla="*/ 813331 h 968283"/>
              <a:gd name="connsiteX8" fmla="*/ 5605 w 1960596"/>
              <a:gd name="connsiteY8" fmla="*/ 476194 h 968283"/>
              <a:gd name="connsiteX0" fmla="*/ 3351 w 2001731"/>
              <a:gd name="connsiteY0" fmla="*/ 450047 h 968281"/>
              <a:gd name="connsiteX1" fmla="*/ 219220 w 2001731"/>
              <a:gd name="connsiteY1" fmla="*/ 85670 h 968281"/>
              <a:gd name="connsiteX2" fmla="*/ 1013692 w 2001731"/>
              <a:gd name="connsiteY2" fmla="*/ 1914 h 968281"/>
              <a:gd name="connsiteX3" fmla="*/ 1780052 w 2001731"/>
              <a:gd name="connsiteY3" fmla="*/ 131041 h 968281"/>
              <a:gd name="connsiteX4" fmla="*/ 2001665 w 2001731"/>
              <a:gd name="connsiteY4" fmla="*/ 455172 h 968281"/>
              <a:gd name="connsiteX5" fmla="*/ 1806575 w 2001731"/>
              <a:gd name="connsiteY5" fmla="*/ 928055 h 968281"/>
              <a:gd name="connsiteX6" fmla="*/ 1013692 w 2001731"/>
              <a:gd name="connsiteY6" fmla="*/ 929450 h 968281"/>
              <a:gd name="connsiteX7" fmla="*/ 343276 w 2001731"/>
              <a:gd name="connsiteY7" fmla="*/ 813329 h 968281"/>
              <a:gd name="connsiteX8" fmla="*/ 3351 w 2001731"/>
              <a:gd name="connsiteY8" fmla="*/ 450047 h 968281"/>
              <a:gd name="connsiteX0" fmla="*/ 50 w 1998430"/>
              <a:gd name="connsiteY0" fmla="*/ 450047 h 968281"/>
              <a:gd name="connsiteX1" fmla="*/ 215919 w 1998430"/>
              <a:gd name="connsiteY1" fmla="*/ 85670 h 968281"/>
              <a:gd name="connsiteX2" fmla="*/ 1010391 w 1998430"/>
              <a:gd name="connsiteY2" fmla="*/ 1914 h 968281"/>
              <a:gd name="connsiteX3" fmla="*/ 1776751 w 1998430"/>
              <a:gd name="connsiteY3" fmla="*/ 131041 h 968281"/>
              <a:gd name="connsiteX4" fmla="*/ 1998364 w 1998430"/>
              <a:gd name="connsiteY4" fmla="*/ 455172 h 968281"/>
              <a:gd name="connsiteX5" fmla="*/ 1803274 w 1998430"/>
              <a:gd name="connsiteY5" fmla="*/ 928055 h 968281"/>
              <a:gd name="connsiteX6" fmla="*/ 1010391 w 1998430"/>
              <a:gd name="connsiteY6" fmla="*/ 929450 h 968281"/>
              <a:gd name="connsiteX7" fmla="*/ 339975 w 1998430"/>
              <a:gd name="connsiteY7" fmla="*/ 813329 h 968281"/>
              <a:gd name="connsiteX8" fmla="*/ 50 w 1998430"/>
              <a:gd name="connsiteY8" fmla="*/ 450047 h 968281"/>
              <a:gd name="connsiteX0" fmla="*/ 50 w 2326694"/>
              <a:gd name="connsiteY0" fmla="*/ 450047 h 968281"/>
              <a:gd name="connsiteX1" fmla="*/ 215919 w 2326694"/>
              <a:gd name="connsiteY1" fmla="*/ 85670 h 968281"/>
              <a:gd name="connsiteX2" fmla="*/ 1010391 w 2326694"/>
              <a:gd name="connsiteY2" fmla="*/ 1914 h 968281"/>
              <a:gd name="connsiteX3" fmla="*/ 1776751 w 2326694"/>
              <a:gd name="connsiteY3" fmla="*/ 131041 h 968281"/>
              <a:gd name="connsiteX4" fmla="*/ 2326689 w 2326694"/>
              <a:gd name="connsiteY4" fmla="*/ 418368 h 968281"/>
              <a:gd name="connsiteX5" fmla="*/ 1803274 w 2326694"/>
              <a:gd name="connsiteY5" fmla="*/ 928055 h 968281"/>
              <a:gd name="connsiteX6" fmla="*/ 1010391 w 2326694"/>
              <a:gd name="connsiteY6" fmla="*/ 929450 h 968281"/>
              <a:gd name="connsiteX7" fmla="*/ 339975 w 2326694"/>
              <a:gd name="connsiteY7" fmla="*/ 813329 h 968281"/>
              <a:gd name="connsiteX8" fmla="*/ 50 w 2326694"/>
              <a:gd name="connsiteY8" fmla="*/ 450047 h 968281"/>
              <a:gd name="connsiteX0" fmla="*/ 13 w 2486812"/>
              <a:gd name="connsiteY0" fmla="*/ 438872 h 968281"/>
              <a:gd name="connsiteX1" fmla="*/ 376035 w 2486812"/>
              <a:gd name="connsiteY1" fmla="*/ 85670 h 968281"/>
              <a:gd name="connsiteX2" fmla="*/ 1170507 w 2486812"/>
              <a:gd name="connsiteY2" fmla="*/ 1914 h 968281"/>
              <a:gd name="connsiteX3" fmla="*/ 1936867 w 2486812"/>
              <a:gd name="connsiteY3" fmla="*/ 131041 h 968281"/>
              <a:gd name="connsiteX4" fmla="*/ 2486805 w 2486812"/>
              <a:gd name="connsiteY4" fmla="*/ 418368 h 968281"/>
              <a:gd name="connsiteX5" fmla="*/ 1963390 w 2486812"/>
              <a:gd name="connsiteY5" fmla="*/ 928055 h 968281"/>
              <a:gd name="connsiteX6" fmla="*/ 1170507 w 2486812"/>
              <a:gd name="connsiteY6" fmla="*/ 929450 h 968281"/>
              <a:gd name="connsiteX7" fmla="*/ 500091 w 2486812"/>
              <a:gd name="connsiteY7" fmla="*/ 813329 h 968281"/>
              <a:gd name="connsiteX8" fmla="*/ 13 w 2486812"/>
              <a:gd name="connsiteY8" fmla="*/ 438872 h 968281"/>
              <a:gd name="connsiteX0" fmla="*/ 13 w 2494328"/>
              <a:gd name="connsiteY0" fmla="*/ 438872 h 968281"/>
              <a:gd name="connsiteX1" fmla="*/ 376035 w 2494328"/>
              <a:gd name="connsiteY1" fmla="*/ 85670 h 968281"/>
              <a:gd name="connsiteX2" fmla="*/ 1170507 w 2494328"/>
              <a:gd name="connsiteY2" fmla="*/ 1914 h 968281"/>
              <a:gd name="connsiteX3" fmla="*/ 1936867 w 2494328"/>
              <a:gd name="connsiteY3" fmla="*/ 131041 h 968281"/>
              <a:gd name="connsiteX4" fmla="*/ 2486805 w 2494328"/>
              <a:gd name="connsiteY4" fmla="*/ 418368 h 968281"/>
              <a:gd name="connsiteX5" fmla="*/ 1963390 w 2494328"/>
              <a:gd name="connsiteY5" fmla="*/ 928055 h 968281"/>
              <a:gd name="connsiteX6" fmla="*/ 1170507 w 2494328"/>
              <a:gd name="connsiteY6" fmla="*/ 929450 h 968281"/>
              <a:gd name="connsiteX7" fmla="*/ 500091 w 2494328"/>
              <a:gd name="connsiteY7" fmla="*/ 813329 h 968281"/>
              <a:gd name="connsiteX8" fmla="*/ 13 w 2494328"/>
              <a:gd name="connsiteY8" fmla="*/ 438872 h 968281"/>
              <a:gd name="connsiteX0" fmla="*/ 13 w 2494326"/>
              <a:gd name="connsiteY0" fmla="*/ 438872 h 968281"/>
              <a:gd name="connsiteX1" fmla="*/ 376035 w 2494326"/>
              <a:gd name="connsiteY1" fmla="*/ 85670 h 968281"/>
              <a:gd name="connsiteX2" fmla="*/ 1170507 w 2494326"/>
              <a:gd name="connsiteY2" fmla="*/ 1914 h 968281"/>
              <a:gd name="connsiteX3" fmla="*/ 1936867 w 2494326"/>
              <a:gd name="connsiteY3" fmla="*/ 131041 h 968281"/>
              <a:gd name="connsiteX4" fmla="*/ 2486805 w 2494326"/>
              <a:gd name="connsiteY4" fmla="*/ 418368 h 968281"/>
              <a:gd name="connsiteX5" fmla="*/ 1963390 w 2494326"/>
              <a:gd name="connsiteY5" fmla="*/ 928055 h 968281"/>
              <a:gd name="connsiteX6" fmla="*/ 1170507 w 2494326"/>
              <a:gd name="connsiteY6" fmla="*/ 929450 h 968281"/>
              <a:gd name="connsiteX7" fmla="*/ 500091 w 2494326"/>
              <a:gd name="connsiteY7" fmla="*/ 813329 h 968281"/>
              <a:gd name="connsiteX8" fmla="*/ 13 w 2494326"/>
              <a:gd name="connsiteY8" fmla="*/ 438872 h 968281"/>
              <a:gd name="connsiteX0" fmla="*/ 13 w 2494328"/>
              <a:gd name="connsiteY0" fmla="*/ 437099 h 966508"/>
              <a:gd name="connsiteX1" fmla="*/ 376035 w 2494328"/>
              <a:gd name="connsiteY1" fmla="*/ 83897 h 966508"/>
              <a:gd name="connsiteX2" fmla="*/ 1170507 w 2494328"/>
              <a:gd name="connsiteY2" fmla="*/ 141 h 966508"/>
              <a:gd name="connsiteX3" fmla="*/ 1886512 w 2494328"/>
              <a:gd name="connsiteY3" fmla="*/ 77593 h 966508"/>
              <a:gd name="connsiteX4" fmla="*/ 2486805 w 2494328"/>
              <a:gd name="connsiteY4" fmla="*/ 416595 h 966508"/>
              <a:gd name="connsiteX5" fmla="*/ 1963390 w 2494328"/>
              <a:gd name="connsiteY5" fmla="*/ 926282 h 966508"/>
              <a:gd name="connsiteX6" fmla="*/ 1170507 w 2494328"/>
              <a:gd name="connsiteY6" fmla="*/ 927677 h 966508"/>
              <a:gd name="connsiteX7" fmla="*/ 500091 w 2494328"/>
              <a:gd name="connsiteY7" fmla="*/ 811556 h 966508"/>
              <a:gd name="connsiteX8" fmla="*/ 13 w 2494328"/>
              <a:gd name="connsiteY8" fmla="*/ 437099 h 966508"/>
              <a:gd name="connsiteX0" fmla="*/ 13 w 2494326"/>
              <a:gd name="connsiteY0" fmla="*/ 572709 h 1102118"/>
              <a:gd name="connsiteX1" fmla="*/ 376035 w 2494326"/>
              <a:gd name="connsiteY1" fmla="*/ 219507 h 1102118"/>
              <a:gd name="connsiteX2" fmla="*/ 1157631 w 2494326"/>
              <a:gd name="connsiteY2" fmla="*/ 6 h 1102118"/>
              <a:gd name="connsiteX3" fmla="*/ 1886512 w 2494326"/>
              <a:gd name="connsiteY3" fmla="*/ 213203 h 1102118"/>
              <a:gd name="connsiteX4" fmla="*/ 2486805 w 2494326"/>
              <a:gd name="connsiteY4" fmla="*/ 552205 h 1102118"/>
              <a:gd name="connsiteX5" fmla="*/ 1963390 w 2494326"/>
              <a:gd name="connsiteY5" fmla="*/ 1061892 h 1102118"/>
              <a:gd name="connsiteX6" fmla="*/ 1170507 w 2494326"/>
              <a:gd name="connsiteY6" fmla="*/ 1063287 h 1102118"/>
              <a:gd name="connsiteX7" fmla="*/ 500091 w 2494326"/>
              <a:gd name="connsiteY7" fmla="*/ 947166 h 1102118"/>
              <a:gd name="connsiteX8" fmla="*/ 13 w 2494326"/>
              <a:gd name="connsiteY8" fmla="*/ 572709 h 1102118"/>
              <a:gd name="connsiteX0" fmla="*/ 13 w 2494328"/>
              <a:gd name="connsiteY0" fmla="*/ 572709 h 1201977"/>
              <a:gd name="connsiteX1" fmla="*/ 376035 w 2494328"/>
              <a:gd name="connsiteY1" fmla="*/ 219507 h 1201977"/>
              <a:gd name="connsiteX2" fmla="*/ 1157631 w 2494328"/>
              <a:gd name="connsiteY2" fmla="*/ 6 h 1201977"/>
              <a:gd name="connsiteX3" fmla="*/ 1886512 w 2494328"/>
              <a:gd name="connsiteY3" fmla="*/ 213203 h 1201977"/>
              <a:gd name="connsiteX4" fmla="*/ 2486805 w 2494328"/>
              <a:gd name="connsiteY4" fmla="*/ 552205 h 1201977"/>
              <a:gd name="connsiteX5" fmla="*/ 1963390 w 2494328"/>
              <a:gd name="connsiteY5" fmla="*/ 1061892 h 1201977"/>
              <a:gd name="connsiteX6" fmla="*/ 1183382 w 2494328"/>
              <a:gd name="connsiteY6" fmla="*/ 1199031 h 1201977"/>
              <a:gd name="connsiteX7" fmla="*/ 500091 w 2494328"/>
              <a:gd name="connsiteY7" fmla="*/ 947166 h 1201977"/>
              <a:gd name="connsiteX8" fmla="*/ 13 w 2494328"/>
              <a:gd name="connsiteY8" fmla="*/ 572709 h 1201977"/>
              <a:gd name="connsiteX0" fmla="*/ 648 w 2494962"/>
              <a:gd name="connsiteY0" fmla="*/ 572709 h 1199319"/>
              <a:gd name="connsiteX1" fmla="*/ 376670 w 2494962"/>
              <a:gd name="connsiteY1" fmla="*/ 219507 h 1199319"/>
              <a:gd name="connsiteX2" fmla="*/ 1158266 w 2494962"/>
              <a:gd name="connsiteY2" fmla="*/ 6 h 1199319"/>
              <a:gd name="connsiteX3" fmla="*/ 1887147 w 2494962"/>
              <a:gd name="connsiteY3" fmla="*/ 213203 h 1199319"/>
              <a:gd name="connsiteX4" fmla="*/ 2487440 w 2494962"/>
              <a:gd name="connsiteY4" fmla="*/ 552205 h 1199319"/>
              <a:gd name="connsiteX5" fmla="*/ 1964025 w 2494962"/>
              <a:gd name="connsiteY5" fmla="*/ 1061892 h 1199319"/>
              <a:gd name="connsiteX6" fmla="*/ 1184017 w 2494962"/>
              <a:gd name="connsiteY6" fmla="*/ 1199031 h 1199319"/>
              <a:gd name="connsiteX7" fmla="*/ 463246 w 2494962"/>
              <a:gd name="connsiteY7" fmla="*/ 1031237 h 1199319"/>
              <a:gd name="connsiteX8" fmla="*/ 648 w 2494962"/>
              <a:gd name="connsiteY8" fmla="*/ 572709 h 1199319"/>
              <a:gd name="connsiteX0" fmla="*/ 522 w 2494836"/>
              <a:gd name="connsiteY0" fmla="*/ 573302 h 1199914"/>
              <a:gd name="connsiteX1" fmla="*/ 384567 w 2494836"/>
              <a:gd name="connsiteY1" fmla="*/ 160942 h 1199914"/>
              <a:gd name="connsiteX2" fmla="*/ 1158140 w 2494836"/>
              <a:gd name="connsiteY2" fmla="*/ 599 h 1199914"/>
              <a:gd name="connsiteX3" fmla="*/ 1887021 w 2494836"/>
              <a:gd name="connsiteY3" fmla="*/ 213796 h 1199914"/>
              <a:gd name="connsiteX4" fmla="*/ 2487314 w 2494836"/>
              <a:gd name="connsiteY4" fmla="*/ 552798 h 1199914"/>
              <a:gd name="connsiteX5" fmla="*/ 1963899 w 2494836"/>
              <a:gd name="connsiteY5" fmla="*/ 1062485 h 1199914"/>
              <a:gd name="connsiteX6" fmla="*/ 1183891 w 2494836"/>
              <a:gd name="connsiteY6" fmla="*/ 1199624 h 1199914"/>
              <a:gd name="connsiteX7" fmla="*/ 463120 w 2494836"/>
              <a:gd name="connsiteY7" fmla="*/ 1031830 h 1199914"/>
              <a:gd name="connsiteX8" fmla="*/ 522 w 2494836"/>
              <a:gd name="connsiteY8" fmla="*/ 573302 h 1199914"/>
              <a:gd name="connsiteX0" fmla="*/ 522 w 2494836"/>
              <a:gd name="connsiteY0" fmla="*/ 572864 h 1199474"/>
              <a:gd name="connsiteX1" fmla="*/ 384567 w 2494836"/>
              <a:gd name="connsiteY1" fmla="*/ 160504 h 1199474"/>
              <a:gd name="connsiteX2" fmla="*/ 1158140 w 2494836"/>
              <a:gd name="connsiteY2" fmla="*/ 161 h 1199474"/>
              <a:gd name="connsiteX3" fmla="*/ 1902541 w 2494836"/>
              <a:gd name="connsiteY3" fmla="*/ 137387 h 1199474"/>
              <a:gd name="connsiteX4" fmla="*/ 2487314 w 2494836"/>
              <a:gd name="connsiteY4" fmla="*/ 552360 h 1199474"/>
              <a:gd name="connsiteX5" fmla="*/ 1963899 w 2494836"/>
              <a:gd name="connsiteY5" fmla="*/ 1062047 h 1199474"/>
              <a:gd name="connsiteX6" fmla="*/ 1183891 w 2494836"/>
              <a:gd name="connsiteY6" fmla="*/ 1199186 h 1199474"/>
              <a:gd name="connsiteX7" fmla="*/ 463120 w 2494836"/>
              <a:gd name="connsiteY7" fmla="*/ 1031392 h 1199474"/>
              <a:gd name="connsiteX8" fmla="*/ 522 w 2494836"/>
              <a:gd name="connsiteY8" fmla="*/ 572864 h 119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94836" h="1199474">
                <a:moveTo>
                  <a:pt x="522" y="572864"/>
                </a:moveTo>
                <a:cubicBezTo>
                  <a:pt x="-12570" y="427716"/>
                  <a:pt x="223408" y="239550"/>
                  <a:pt x="384567" y="160504"/>
                </a:cubicBezTo>
                <a:cubicBezTo>
                  <a:pt x="545726" y="81458"/>
                  <a:pt x="905144" y="4014"/>
                  <a:pt x="1158140" y="161"/>
                </a:cubicBezTo>
                <a:cubicBezTo>
                  <a:pt x="1411136" y="-3692"/>
                  <a:pt x="1737879" y="61844"/>
                  <a:pt x="1902541" y="137387"/>
                </a:cubicBezTo>
                <a:cubicBezTo>
                  <a:pt x="2067203" y="212930"/>
                  <a:pt x="2460342" y="180725"/>
                  <a:pt x="2487314" y="552360"/>
                </a:cubicBezTo>
                <a:cubicBezTo>
                  <a:pt x="2556614" y="1034824"/>
                  <a:pt x="2128561" y="983001"/>
                  <a:pt x="1963899" y="1062047"/>
                </a:cubicBezTo>
                <a:cubicBezTo>
                  <a:pt x="1799237" y="1141093"/>
                  <a:pt x="1434021" y="1204295"/>
                  <a:pt x="1183891" y="1199186"/>
                </a:cubicBezTo>
                <a:cubicBezTo>
                  <a:pt x="933761" y="1194077"/>
                  <a:pt x="624279" y="1106935"/>
                  <a:pt x="463120" y="1031392"/>
                </a:cubicBezTo>
                <a:cubicBezTo>
                  <a:pt x="301961" y="955849"/>
                  <a:pt x="13614" y="718012"/>
                  <a:pt x="522" y="57286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87000">
                <a:srgbClr val="F6BF66"/>
              </a:gs>
              <a:gs pos="100000">
                <a:schemeClr val="accent6">
                  <a:lumMod val="60000"/>
                  <a:lumOff val="40000"/>
                </a:schemeClr>
              </a:gs>
              <a:gs pos="6200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B4C994E-FD46-45EF-82CB-3346277605B6}"/>
              </a:ext>
            </a:extLst>
          </p:cNvPr>
          <p:cNvSpPr/>
          <p:nvPr/>
        </p:nvSpPr>
        <p:spPr>
          <a:xfrm rot="19956131">
            <a:off x="9496467" y="5312400"/>
            <a:ext cx="187647" cy="1238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3">
            <a:extLst>
              <a:ext uri="{FF2B5EF4-FFF2-40B4-BE49-F238E27FC236}">
                <a16:creationId xmlns:a16="http://schemas.microsoft.com/office/drawing/2014/main" id="{F27C0BDE-60C9-4927-BB16-39553E83EB35}"/>
              </a:ext>
            </a:extLst>
          </p:cNvPr>
          <p:cNvSpPr txBox="1">
            <a:spLocks/>
          </p:cNvSpPr>
          <p:nvPr/>
        </p:nvSpPr>
        <p:spPr>
          <a:xfrm>
            <a:off x="9180830" y="167777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</a:t>
            </a: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- 290</a:t>
            </a:r>
          </a:p>
        </p:txBody>
      </p:sp>
      <p:sp>
        <p:nvSpPr>
          <p:cNvPr id="40" name="Title 3">
            <a:extLst>
              <a:ext uri="{FF2B5EF4-FFF2-40B4-BE49-F238E27FC236}">
                <a16:creationId xmlns:a16="http://schemas.microsoft.com/office/drawing/2014/main" id="{220A8146-604B-40DB-96CF-7897FE42412B}"/>
              </a:ext>
            </a:extLst>
          </p:cNvPr>
          <p:cNvSpPr txBox="1">
            <a:spLocks/>
          </p:cNvSpPr>
          <p:nvPr/>
        </p:nvSpPr>
        <p:spPr>
          <a:xfrm>
            <a:off x="7998959" y="1924686"/>
            <a:ext cx="76127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</a:t>
            </a:r>
            <a:r>
              <a:rPr lang="en-US" sz="11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290</a:t>
            </a:r>
          </a:p>
        </p:txBody>
      </p:sp>
      <p:sp>
        <p:nvSpPr>
          <p:cNvPr id="41" name="Title 3">
            <a:extLst>
              <a:ext uri="{FF2B5EF4-FFF2-40B4-BE49-F238E27FC236}">
                <a16:creationId xmlns:a16="http://schemas.microsoft.com/office/drawing/2014/main" id="{414F8540-560B-4873-A313-371090F3E649}"/>
              </a:ext>
            </a:extLst>
          </p:cNvPr>
          <p:cNvSpPr txBox="1">
            <a:spLocks/>
          </p:cNvSpPr>
          <p:nvPr/>
        </p:nvSpPr>
        <p:spPr>
          <a:xfrm>
            <a:off x="7049364" y="1520325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Normal Cerebral neuron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AC2BC5A-BBDD-48E2-BB26-B64E26729CF0}"/>
              </a:ext>
            </a:extLst>
          </p:cNvPr>
          <p:cNvCxnSpPr/>
          <p:nvPr/>
        </p:nvCxnSpPr>
        <p:spPr>
          <a:xfrm>
            <a:off x="8840572" y="2429305"/>
            <a:ext cx="310034" cy="55442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3">
            <a:extLst>
              <a:ext uri="{FF2B5EF4-FFF2-40B4-BE49-F238E27FC236}">
                <a16:creationId xmlns:a16="http://schemas.microsoft.com/office/drawing/2014/main" id="{AC7934CC-AD30-466F-A6DA-5549BDA71602}"/>
              </a:ext>
            </a:extLst>
          </p:cNvPr>
          <p:cNvSpPr txBox="1">
            <a:spLocks/>
          </p:cNvSpPr>
          <p:nvPr/>
        </p:nvSpPr>
        <p:spPr>
          <a:xfrm>
            <a:off x="9916350" y="325558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 falls </a:t>
            </a: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acutely</a:t>
            </a: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 </a:t>
            </a:r>
          </a:p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290 </a:t>
            </a:r>
            <a:r>
              <a:rPr lang="en-US" sz="1200" dirty="0">
                <a:solidFill>
                  <a:srgbClr val="3A495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220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3" name="Title 3">
            <a:extLst>
              <a:ext uri="{FF2B5EF4-FFF2-40B4-BE49-F238E27FC236}">
                <a16:creationId xmlns:a16="http://schemas.microsoft.com/office/drawing/2014/main" id="{70D46697-D1F0-4C13-84EC-58399198CDC2}"/>
              </a:ext>
            </a:extLst>
          </p:cNvPr>
          <p:cNvSpPr txBox="1">
            <a:spLocks/>
          </p:cNvSpPr>
          <p:nvPr/>
        </p:nvSpPr>
        <p:spPr>
          <a:xfrm>
            <a:off x="9824082" y="2572705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Acute Hyponatremia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4" name="Title 3">
            <a:extLst>
              <a:ext uri="{FF2B5EF4-FFF2-40B4-BE49-F238E27FC236}">
                <a16:creationId xmlns:a16="http://schemas.microsoft.com/office/drawing/2014/main" id="{39B64C3E-4754-438B-B8BB-B4D1BE057132}"/>
              </a:ext>
            </a:extLst>
          </p:cNvPr>
          <p:cNvSpPr txBox="1">
            <a:spLocks/>
          </p:cNvSpPr>
          <p:nvPr/>
        </p:nvSpPr>
        <p:spPr>
          <a:xfrm>
            <a:off x="8931379" y="3387100"/>
            <a:ext cx="76127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</a:t>
            </a:r>
            <a:r>
              <a:rPr lang="en-US" sz="11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290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6C4AAD8-88E9-419D-85FA-1E1002B3F611}"/>
              </a:ext>
            </a:extLst>
          </p:cNvPr>
          <p:cNvCxnSpPr>
            <a:cxnSpLocks/>
          </p:cNvCxnSpPr>
          <p:nvPr/>
        </p:nvCxnSpPr>
        <p:spPr>
          <a:xfrm flipH="1" flipV="1">
            <a:off x="9611718" y="3641661"/>
            <a:ext cx="185815" cy="180101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3">
            <a:extLst>
              <a:ext uri="{FF2B5EF4-FFF2-40B4-BE49-F238E27FC236}">
                <a16:creationId xmlns:a16="http://schemas.microsoft.com/office/drawing/2014/main" id="{8F1C1BED-05AC-4D3B-B45E-064CB8381C91}"/>
              </a:ext>
            </a:extLst>
          </p:cNvPr>
          <p:cNvSpPr txBox="1">
            <a:spLocks/>
          </p:cNvSpPr>
          <p:nvPr/>
        </p:nvSpPr>
        <p:spPr>
          <a:xfrm>
            <a:off x="9143096" y="384959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6" name="Title 3">
            <a:extLst>
              <a:ext uri="{FF2B5EF4-FFF2-40B4-BE49-F238E27FC236}">
                <a16:creationId xmlns:a16="http://schemas.microsoft.com/office/drawing/2014/main" id="{F432C4F2-F7BB-4178-B23E-2D9D0242A3A5}"/>
              </a:ext>
            </a:extLst>
          </p:cNvPr>
          <p:cNvSpPr txBox="1">
            <a:spLocks/>
          </p:cNvSpPr>
          <p:nvPr/>
        </p:nvSpPr>
        <p:spPr>
          <a:xfrm>
            <a:off x="8649895" y="3963386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683336D-CEDA-470C-83D0-68E1E370D075}"/>
              </a:ext>
            </a:extLst>
          </p:cNvPr>
          <p:cNvCxnSpPr>
            <a:cxnSpLocks/>
          </p:cNvCxnSpPr>
          <p:nvPr/>
        </p:nvCxnSpPr>
        <p:spPr>
          <a:xfrm flipH="1" flipV="1">
            <a:off x="9347642" y="3729632"/>
            <a:ext cx="85460" cy="23603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itle 3">
            <a:extLst>
              <a:ext uri="{FF2B5EF4-FFF2-40B4-BE49-F238E27FC236}">
                <a16:creationId xmlns:a16="http://schemas.microsoft.com/office/drawing/2014/main" id="{B611D0E6-B3CA-4FE2-88C9-9098E3BC1CCC}"/>
              </a:ext>
            </a:extLst>
          </p:cNvPr>
          <p:cNvSpPr txBox="1">
            <a:spLocks/>
          </p:cNvSpPr>
          <p:nvPr/>
        </p:nvSpPr>
        <p:spPr>
          <a:xfrm>
            <a:off x="8054786" y="3894714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F054368-DE00-422B-B993-9047A8AE931F}"/>
              </a:ext>
            </a:extLst>
          </p:cNvPr>
          <p:cNvCxnSpPr>
            <a:cxnSpLocks/>
          </p:cNvCxnSpPr>
          <p:nvPr/>
        </p:nvCxnSpPr>
        <p:spPr>
          <a:xfrm flipV="1">
            <a:off x="8995589" y="3708069"/>
            <a:ext cx="125337" cy="22057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itle 3">
            <a:extLst>
              <a:ext uri="{FF2B5EF4-FFF2-40B4-BE49-F238E27FC236}">
                <a16:creationId xmlns:a16="http://schemas.microsoft.com/office/drawing/2014/main" id="{1D1C3EAC-472E-4660-B268-96D21F758A03}"/>
              </a:ext>
            </a:extLst>
          </p:cNvPr>
          <p:cNvSpPr txBox="1">
            <a:spLocks/>
          </p:cNvSpPr>
          <p:nvPr/>
        </p:nvSpPr>
        <p:spPr>
          <a:xfrm>
            <a:off x="7615253" y="5057918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 220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4" name="Title 3">
            <a:extLst>
              <a:ext uri="{FF2B5EF4-FFF2-40B4-BE49-F238E27FC236}">
                <a16:creationId xmlns:a16="http://schemas.microsoft.com/office/drawing/2014/main" id="{AFF59032-BF05-47C5-9EA4-A295E7C04873}"/>
              </a:ext>
            </a:extLst>
          </p:cNvPr>
          <p:cNvSpPr txBox="1">
            <a:spLocks/>
          </p:cNvSpPr>
          <p:nvPr/>
        </p:nvSpPr>
        <p:spPr>
          <a:xfrm>
            <a:off x="8905301" y="5401542"/>
            <a:ext cx="76127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</a:t>
            </a:r>
            <a:r>
              <a:rPr lang="en-US" sz="11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220</a:t>
            </a:r>
          </a:p>
        </p:txBody>
      </p:sp>
      <p:sp>
        <p:nvSpPr>
          <p:cNvPr id="55" name="Title 3">
            <a:extLst>
              <a:ext uri="{FF2B5EF4-FFF2-40B4-BE49-F238E27FC236}">
                <a16:creationId xmlns:a16="http://schemas.microsoft.com/office/drawing/2014/main" id="{DB57D35D-2284-4C5F-94D9-12A0C0B8AD29}"/>
              </a:ext>
            </a:extLst>
          </p:cNvPr>
          <p:cNvSpPr txBox="1">
            <a:spLocks/>
          </p:cNvSpPr>
          <p:nvPr/>
        </p:nvSpPr>
        <p:spPr>
          <a:xfrm>
            <a:off x="6601310" y="5260151"/>
            <a:ext cx="76127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</a:t>
            </a:r>
            <a:r>
              <a:rPr lang="en-US" sz="11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220</a:t>
            </a:r>
          </a:p>
        </p:txBody>
      </p:sp>
      <p:sp>
        <p:nvSpPr>
          <p:cNvPr id="56" name="Title 3">
            <a:extLst>
              <a:ext uri="{FF2B5EF4-FFF2-40B4-BE49-F238E27FC236}">
                <a16:creationId xmlns:a16="http://schemas.microsoft.com/office/drawing/2014/main" id="{62235270-7CF7-4069-A58C-354690E5C647}"/>
              </a:ext>
            </a:extLst>
          </p:cNvPr>
          <p:cNvSpPr txBox="1">
            <a:spLocks/>
          </p:cNvSpPr>
          <p:nvPr/>
        </p:nvSpPr>
        <p:spPr>
          <a:xfrm>
            <a:off x="6705493" y="3446212"/>
            <a:ext cx="76127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</a:t>
            </a:r>
            <a:r>
              <a:rPr lang="en-US" sz="11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290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786C4D5-FE8E-4D2F-A923-3BB4302EFBB0}"/>
              </a:ext>
            </a:extLst>
          </p:cNvPr>
          <p:cNvCxnSpPr>
            <a:cxnSpLocks/>
          </p:cNvCxnSpPr>
          <p:nvPr/>
        </p:nvCxnSpPr>
        <p:spPr>
          <a:xfrm flipH="1">
            <a:off x="7558693" y="2440700"/>
            <a:ext cx="316995" cy="63412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EF90194-9C9A-4963-9B19-25E1F9DD7C3B}"/>
              </a:ext>
            </a:extLst>
          </p:cNvPr>
          <p:cNvCxnSpPr>
            <a:cxnSpLocks/>
          </p:cNvCxnSpPr>
          <p:nvPr/>
        </p:nvCxnSpPr>
        <p:spPr>
          <a:xfrm>
            <a:off x="9488123" y="4273613"/>
            <a:ext cx="0" cy="54475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9EF1DC8-DD62-4B7F-88DB-AD94CD314CFE}"/>
              </a:ext>
            </a:extLst>
          </p:cNvPr>
          <p:cNvCxnSpPr>
            <a:cxnSpLocks/>
          </p:cNvCxnSpPr>
          <p:nvPr/>
        </p:nvCxnSpPr>
        <p:spPr>
          <a:xfrm>
            <a:off x="7174570" y="4528303"/>
            <a:ext cx="0" cy="399389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itle 3">
            <a:extLst>
              <a:ext uri="{FF2B5EF4-FFF2-40B4-BE49-F238E27FC236}">
                <a16:creationId xmlns:a16="http://schemas.microsoft.com/office/drawing/2014/main" id="{42BE7282-3D37-408B-B934-B081AFDA26DC}"/>
              </a:ext>
            </a:extLst>
          </p:cNvPr>
          <p:cNvSpPr txBox="1">
            <a:spLocks/>
          </p:cNvSpPr>
          <p:nvPr/>
        </p:nvSpPr>
        <p:spPr>
          <a:xfrm>
            <a:off x="5906174" y="2526929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Gradual Hyponatremia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5" name="Title 3">
            <a:extLst>
              <a:ext uri="{FF2B5EF4-FFF2-40B4-BE49-F238E27FC236}">
                <a16:creationId xmlns:a16="http://schemas.microsoft.com/office/drawing/2014/main" id="{EA8FA16C-7DAF-4F1F-803D-9B0B4218E775}"/>
              </a:ext>
            </a:extLst>
          </p:cNvPr>
          <p:cNvSpPr txBox="1">
            <a:spLocks/>
          </p:cNvSpPr>
          <p:nvPr/>
        </p:nvSpPr>
        <p:spPr>
          <a:xfrm>
            <a:off x="5170841" y="327165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 falls</a:t>
            </a: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gradually</a:t>
            </a: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290 </a:t>
            </a:r>
            <a:r>
              <a:rPr lang="en-US" sz="1200" dirty="0">
                <a:solidFill>
                  <a:srgbClr val="3A495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220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D037001-473F-4D32-9721-19D887C546E9}"/>
              </a:ext>
            </a:extLst>
          </p:cNvPr>
          <p:cNvCxnSpPr>
            <a:cxnSpLocks/>
          </p:cNvCxnSpPr>
          <p:nvPr/>
        </p:nvCxnSpPr>
        <p:spPr>
          <a:xfrm>
            <a:off x="7316759" y="3769366"/>
            <a:ext cx="133911" cy="20865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0121844-F669-492C-99E8-A896BE2B670D}"/>
              </a:ext>
            </a:extLst>
          </p:cNvPr>
          <p:cNvCxnSpPr>
            <a:cxnSpLocks/>
          </p:cNvCxnSpPr>
          <p:nvPr/>
        </p:nvCxnSpPr>
        <p:spPr>
          <a:xfrm>
            <a:off x="7057092" y="3780986"/>
            <a:ext cx="0" cy="26216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0E087D5-E7E7-49D1-9D1E-9C2D51A9AF80}"/>
              </a:ext>
            </a:extLst>
          </p:cNvPr>
          <p:cNvCxnSpPr>
            <a:cxnSpLocks/>
          </p:cNvCxnSpPr>
          <p:nvPr/>
        </p:nvCxnSpPr>
        <p:spPr>
          <a:xfrm flipH="1">
            <a:off x="6747775" y="3749779"/>
            <a:ext cx="84904" cy="2813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itle 3">
            <a:extLst>
              <a:ext uri="{FF2B5EF4-FFF2-40B4-BE49-F238E27FC236}">
                <a16:creationId xmlns:a16="http://schemas.microsoft.com/office/drawing/2014/main" id="{D6484DC7-F4C9-4CEF-AB90-45EBE4A117EB}"/>
              </a:ext>
            </a:extLst>
          </p:cNvPr>
          <p:cNvSpPr txBox="1">
            <a:spLocks/>
          </p:cNvSpPr>
          <p:nvPr/>
        </p:nvSpPr>
        <p:spPr>
          <a:xfrm>
            <a:off x="6357977" y="4019342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Cell losses osmolytes to reduce intracellular osmolality</a:t>
            </a:r>
          </a:p>
        </p:txBody>
      </p:sp>
      <p:sp>
        <p:nvSpPr>
          <p:cNvPr id="80" name="Title 3">
            <a:extLst>
              <a:ext uri="{FF2B5EF4-FFF2-40B4-BE49-F238E27FC236}">
                <a16:creationId xmlns:a16="http://schemas.microsoft.com/office/drawing/2014/main" id="{7A12B32B-4A9A-4BAE-9AE2-15706778C448}"/>
              </a:ext>
            </a:extLst>
          </p:cNvPr>
          <p:cNvSpPr txBox="1">
            <a:spLocks/>
          </p:cNvSpPr>
          <p:nvPr/>
        </p:nvSpPr>
        <p:spPr>
          <a:xfrm>
            <a:off x="9651500" y="567899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Cells swelling &amp; cerebral oedema develops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1" name="Title 3">
            <a:extLst>
              <a:ext uri="{FF2B5EF4-FFF2-40B4-BE49-F238E27FC236}">
                <a16:creationId xmlns:a16="http://schemas.microsoft.com/office/drawing/2014/main" id="{2F14D258-E6F9-4B93-8B00-8B5A6546682B}"/>
              </a:ext>
            </a:extLst>
          </p:cNvPr>
          <p:cNvSpPr txBox="1">
            <a:spLocks/>
          </p:cNvSpPr>
          <p:nvPr/>
        </p:nvSpPr>
        <p:spPr>
          <a:xfrm>
            <a:off x="5871071" y="5788689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Cell size maintained &amp; no cerebral oedema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2" name="Title 3">
            <a:extLst>
              <a:ext uri="{FF2B5EF4-FFF2-40B4-BE49-F238E27FC236}">
                <a16:creationId xmlns:a16="http://schemas.microsoft.com/office/drawing/2014/main" id="{135979E2-995E-487C-A9FF-33004860E703}"/>
              </a:ext>
            </a:extLst>
          </p:cNvPr>
          <p:cNvSpPr txBox="1">
            <a:spLocks/>
          </p:cNvSpPr>
          <p:nvPr/>
        </p:nvSpPr>
        <p:spPr>
          <a:xfrm>
            <a:off x="8281799" y="6352888"/>
            <a:ext cx="2376952" cy="4241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Acute Hyponatremia &lt; 48h</a:t>
            </a:r>
            <a:endParaRPr lang="en-US" sz="14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3" name="Title 3">
            <a:extLst>
              <a:ext uri="{FF2B5EF4-FFF2-40B4-BE49-F238E27FC236}">
                <a16:creationId xmlns:a16="http://schemas.microsoft.com/office/drawing/2014/main" id="{BAFA8CA2-BA4D-4488-BABC-A9517C52B4B0}"/>
              </a:ext>
            </a:extLst>
          </p:cNvPr>
          <p:cNvSpPr txBox="1">
            <a:spLocks/>
          </p:cNvSpPr>
          <p:nvPr/>
        </p:nvSpPr>
        <p:spPr>
          <a:xfrm>
            <a:off x="5166375" y="6352888"/>
            <a:ext cx="2546349" cy="4241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Chronic Hyponatremia &gt; 48h</a:t>
            </a:r>
            <a:endParaRPr lang="en-US" sz="14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4" name="Title 3">
            <a:extLst>
              <a:ext uri="{FF2B5EF4-FFF2-40B4-BE49-F238E27FC236}">
                <a16:creationId xmlns:a16="http://schemas.microsoft.com/office/drawing/2014/main" id="{F8BA9B01-8A70-411C-AF9A-05DA42A6CFAA}"/>
              </a:ext>
            </a:extLst>
          </p:cNvPr>
          <p:cNvSpPr txBox="1">
            <a:spLocks/>
          </p:cNvSpPr>
          <p:nvPr/>
        </p:nvSpPr>
        <p:spPr>
          <a:xfrm>
            <a:off x="683706" y="3148080"/>
            <a:ext cx="4092650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1. Speed of development of Hyponatremia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5" name="Title 3">
            <a:extLst>
              <a:ext uri="{FF2B5EF4-FFF2-40B4-BE49-F238E27FC236}">
                <a16:creationId xmlns:a16="http://schemas.microsoft.com/office/drawing/2014/main" id="{5584B856-DB2D-43DB-8471-91E4BB8BEDAB}"/>
              </a:ext>
            </a:extLst>
          </p:cNvPr>
          <p:cNvSpPr txBox="1">
            <a:spLocks/>
          </p:cNvSpPr>
          <p:nvPr/>
        </p:nvSpPr>
        <p:spPr>
          <a:xfrm>
            <a:off x="1353602" y="3507529"/>
            <a:ext cx="1945206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Acute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&lt; 48 hours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6" name="Title 3">
            <a:extLst>
              <a:ext uri="{FF2B5EF4-FFF2-40B4-BE49-F238E27FC236}">
                <a16:creationId xmlns:a16="http://schemas.microsoft.com/office/drawing/2014/main" id="{5EF2AF95-B090-43A5-A9F4-5583B016B455}"/>
              </a:ext>
            </a:extLst>
          </p:cNvPr>
          <p:cNvSpPr txBox="1">
            <a:spLocks/>
          </p:cNvSpPr>
          <p:nvPr/>
        </p:nvSpPr>
        <p:spPr>
          <a:xfrm>
            <a:off x="1344488" y="3889213"/>
            <a:ext cx="1945206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Chronic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&gt; 48 hours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30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1" grpId="0"/>
      <p:bldP spid="53" grpId="0"/>
      <p:bldP spid="82" grpId="0" animBg="1"/>
      <p:bldP spid="8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0" y="241738"/>
            <a:ext cx="4800727" cy="733377"/>
          </a:xfrm>
        </p:spPr>
        <p:txBody>
          <a:bodyPr>
            <a:noAutofit/>
          </a:bodyPr>
          <a:lstStyle/>
          <a:p>
            <a:r>
              <a:rPr lang="en-US" sz="3600" dirty="0"/>
              <a:t>Clinical Features</a:t>
            </a:r>
            <a:endParaRPr lang="en-US" sz="3600" dirty="0">
              <a:latin typeface="+mn-lt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BD06BE-B017-4EED-9B7D-E5B3C1DCDCDF}"/>
              </a:ext>
            </a:extLst>
          </p:cNvPr>
          <p:cNvCxnSpPr/>
          <p:nvPr/>
        </p:nvCxnSpPr>
        <p:spPr>
          <a:xfrm flipH="1">
            <a:off x="5297217" y="1179009"/>
            <a:ext cx="7010400" cy="0"/>
          </a:xfrm>
          <a:prstGeom prst="line">
            <a:avLst/>
          </a:prstGeom>
          <a:ln w="9525">
            <a:solidFill>
              <a:srgbClr val="74C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3">
            <a:extLst>
              <a:ext uri="{FF2B5EF4-FFF2-40B4-BE49-F238E27FC236}">
                <a16:creationId xmlns:a16="http://schemas.microsoft.com/office/drawing/2014/main" id="{CC112D91-03CE-4BAC-8A40-394278D4166B}"/>
              </a:ext>
            </a:extLst>
          </p:cNvPr>
          <p:cNvSpPr txBox="1">
            <a:spLocks/>
          </p:cNvSpPr>
          <p:nvPr/>
        </p:nvSpPr>
        <p:spPr>
          <a:xfrm>
            <a:off x="622610" y="1207550"/>
            <a:ext cx="3707166" cy="1735347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Asymptomatic – when mild 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Profound disturbances of cerebral function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Symptoms depend on the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speed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at which it develops &amp; its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severity</a:t>
            </a:r>
          </a:p>
        </p:txBody>
      </p:sp>
      <p:sp>
        <p:nvSpPr>
          <p:cNvPr id="84" name="Title 3">
            <a:extLst>
              <a:ext uri="{FF2B5EF4-FFF2-40B4-BE49-F238E27FC236}">
                <a16:creationId xmlns:a16="http://schemas.microsoft.com/office/drawing/2014/main" id="{F8BA9B01-8A70-411C-AF9A-05DA42A6CFAA}"/>
              </a:ext>
            </a:extLst>
          </p:cNvPr>
          <p:cNvSpPr txBox="1">
            <a:spLocks/>
          </p:cNvSpPr>
          <p:nvPr/>
        </p:nvSpPr>
        <p:spPr>
          <a:xfrm>
            <a:off x="683706" y="3148080"/>
            <a:ext cx="4092650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1. Speed of development of Hyponatremia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5" name="Title 3">
            <a:extLst>
              <a:ext uri="{FF2B5EF4-FFF2-40B4-BE49-F238E27FC236}">
                <a16:creationId xmlns:a16="http://schemas.microsoft.com/office/drawing/2014/main" id="{5584B856-DB2D-43DB-8471-91E4BB8BEDAB}"/>
              </a:ext>
            </a:extLst>
          </p:cNvPr>
          <p:cNvSpPr txBox="1">
            <a:spLocks/>
          </p:cNvSpPr>
          <p:nvPr/>
        </p:nvSpPr>
        <p:spPr>
          <a:xfrm>
            <a:off x="1353602" y="3507529"/>
            <a:ext cx="1945206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Acute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&lt; 48 hours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6" name="Title 3">
            <a:extLst>
              <a:ext uri="{FF2B5EF4-FFF2-40B4-BE49-F238E27FC236}">
                <a16:creationId xmlns:a16="http://schemas.microsoft.com/office/drawing/2014/main" id="{5EF2AF95-B090-43A5-A9F4-5583B016B455}"/>
              </a:ext>
            </a:extLst>
          </p:cNvPr>
          <p:cNvSpPr txBox="1">
            <a:spLocks/>
          </p:cNvSpPr>
          <p:nvPr/>
        </p:nvSpPr>
        <p:spPr>
          <a:xfrm>
            <a:off x="1344488" y="3889213"/>
            <a:ext cx="1945206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Chronic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&gt; 48 hours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8" name="Title 3">
            <a:extLst>
              <a:ext uri="{FF2B5EF4-FFF2-40B4-BE49-F238E27FC236}">
                <a16:creationId xmlns:a16="http://schemas.microsoft.com/office/drawing/2014/main" id="{695D17FD-564B-4E0C-B0C4-6C4F42345909}"/>
              </a:ext>
            </a:extLst>
          </p:cNvPr>
          <p:cNvSpPr txBox="1">
            <a:spLocks/>
          </p:cNvSpPr>
          <p:nvPr/>
        </p:nvSpPr>
        <p:spPr>
          <a:xfrm>
            <a:off x="683706" y="4352405"/>
            <a:ext cx="4092650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2. Level of hyponatremia &amp; Severity of symptoms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9" name="Title 3">
            <a:extLst>
              <a:ext uri="{FF2B5EF4-FFF2-40B4-BE49-F238E27FC236}">
                <a16:creationId xmlns:a16="http://schemas.microsoft.com/office/drawing/2014/main" id="{95EEBFFF-5956-4634-9A87-A26146B1DD55}"/>
              </a:ext>
            </a:extLst>
          </p:cNvPr>
          <p:cNvSpPr txBox="1">
            <a:spLocks/>
          </p:cNvSpPr>
          <p:nvPr/>
        </p:nvSpPr>
        <p:spPr>
          <a:xfrm>
            <a:off x="1344488" y="5040153"/>
            <a:ext cx="4374985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Mild</a:t>
            </a:r>
          </a:p>
        </p:txBody>
      </p:sp>
      <p:sp>
        <p:nvSpPr>
          <p:cNvPr id="60" name="Title 3">
            <a:extLst>
              <a:ext uri="{FF2B5EF4-FFF2-40B4-BE49-F238E27FC236}">
                <a16:creationId xmlns:a16="http://schemas.microsoft.com/office/drawing/2014/main" id="{24E434BA-8C12-45B4-A9C3-AA704315A040}"/>
              </a:ext>
            </a:extLst>
          </p:cNvPr>
          <p:cNvSpPr txBox="1">
            <a:spLocks/>
          </p:cNvSpPr>
          <p:nvPr/>
        </p:nvSpPr>
        <p:spPr>
          <a:xfrm>
            <a:off x="1335374" y="5421837"/>
            <a:ext cx="4092649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Moderate</a:t>
            </a:r>
            <a:endParaRPr lang="en-US" sz="16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7" name="Title 3">
            <a:extLst>
              <a:ext uri="{FF2B5EF4-FFF2-40B4-BE49-F238E27FC236}">
                <a16:creationId xmlns:a16="http://schemas.microsoft.com/office/drawing/2014/main" id="{C4F491E3-B4CD-4CAD-B601-95BE66444A03}"/>
              </a:ext>
            </a:extLst>
          </p:cNvPr>
          <p:cNvSpPr txBox="1">
            <a:spLocks/>
          </p:cNvSpPr>
          <p:nvPr/>
        </p:nvSpPr>
        <p:spPr>
          <a:xfrm>
            <a:off x="1335374" y="5808250"/>
            <a:ext cx="4092649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Severe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8" name="Title 3">
            <a:extLst>
              <a:ext uri="{FF2B5EF4-FFF2-40B4-BE49-F238E27FC236}">
                <a16:creationId xmlns:a16="http://schemas.microsoft.com/office/drawing/2014/main" id="{0A51948C-EC76-4EE9-9DB9-B39D0B0C297B}"/>
              </a:ext>
            </a:extLst>
          </p:cNvPr>
          <p:cNvSpPr txBox="1">
            <a:spLocks/>
          </p:cNvSpPr>
          <p:nvPr/>
        </p:nvSpPr>
        <p:spPr>
          <a:xfrm>
            <a:off x="2877633" y="4711854"/>
            <a:ext cx="1478248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500" b="1" u="sng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Serum [Na</a:t>
            </a:r>
            <a:r>
              <a:rPr lang="en-US" sz="1500" b="1" u="sng" baseline="30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+</a:t>
            </a:r>
            <a:r>
              <a:rPr lang="en-US" sz="1500" b="1" u="sng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] </a:t>
            </a:r>
          </a:p>
        </p:txBody>
      </p:sp>
      <p:sp>
        <p:nvSpPr>
          <p:cNvPr id="69" name="Title 3">
            <a:extLst>
              <a:ext uri="{FF2B5EF4-FFF2-40B4-BE49-F238E27FC236}">
                <a16:creationId xmlns:a16="http://schemas.microsoft.com/office/drawing/2014/main" id="{DF1F6412-0545-42CE-B139-1A0D2BBCD212}"/>
              </a:ext>
            </a:extLst>
          </p:cNvPr>
          <p:cNvSpPr txBox="1">
            <a:spLocks/>
          </p:cNvSpPr>
          <p:nvPr/>
        </p:nvSpPr>
        <p:spPr>
          <a:xfrm>
            <a:off x="5937398" y="4711853"/>
            <a:ext cx="1478248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500" b="1" u="sng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Symptoms </a:t>
            </a:r>
          </a:p>
        </p:txBody>
      </p:sp>
      <p:sp>
        <p:nvSpPr>
          <p:cNvPr id="70" name="Title 3">
            <a:extLst>
              <a:ext uri="{FF2B5EF4-FFF2-40B4-BE49-F238E27FC236}">
                <a16:creationId xmlns:a16="http://schemas.microsoft.com/office/drawing/2014/main" id="{F60DBF17-E1BC-4792-B40F-0B5467CF02F7}"/>
              </a:ext>
            </a:extLst>
          </p:cNvPr>
          <p:cNvSpPr txBox="1">
            <a:spLocks/>
          </p:cNvSpPr>
          <p:nvPr/>
        </p:nvSpPr>
        <p:spPr>
          <a:xfrm>
            <a:off x="5745011" y="5040153"/>
            <a:ext cx="4374985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Asymptomatic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2" name="Title 3">
            <a:extLst>
              <a:ext uri="{FF2B5EF4-FFF2-40B4-BE49-F238E27FC236}">
                <a16:creationId xmlns:a16="http://schemas.microsoft.com/office/drawing/2014/main" id="{006DFDD9-EB46-46B8-A853-E8C1CC054AE9}"/>
              </a:ext>
            </a:extLst>
          </p:cNvPr>
          <p:cNvSpPr txBox="1">
            <a:spLocks/>
          </p:cNvSpPr>
          <p:nvPr/>
        </p:nvSpPr>
        <p:spPr>
          <a:xfrm>
            <a:off x="5719473" y="5421836"/>
            <a:ext cx="4374985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Nausea, Delirium, Headache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4" name="Title 3">
            <a:extLst>
              <a:ext uri="{FF2B5EF4-FFF2-40B4-BE49-F238E27FC236}">
                <a16:creationId xmlns:a16="http://schemas.microsoft.com/office/drawing/2014/main" id="{81B49814-E461-448B-9AC7-1A0D11DDFAFC}"/>
              </a:ext>
            </a:extLst>
          </p:cNvPr>
          <p:cNvSpPr txBox="1">
            <a:spLocks/>
          </p:cNvSpPr>
          <p:nvPr/>
        </p:nvSpPr>
        <p:spPr>
          <a:xfrm>
            <a:off x="5693935" y="5803519"/>
            <a:ext cx="5162691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Vomiting, Somnolence, Seizures, Coma, Cardiac arrest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DF720D5-5872-4B60-ABCF-65A373BE8E57}"/>
              </a:ext>
            </a:extLst>
          </p:cNvPr>
          <p:cNvCxnSpPr/>
          <p:nvPr/>
        </p:nvCxnSpPr>
        <p:spPr>
          <a:xfrm>
            <a:off x="2765234" y="5421836"/>
            <a:ext cx="5574535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FC68955-8479-4047-80F3-7AF960021929}"/>
              </a:ext>
            </a:extLst>
          </p:cNvPr>
          <p:cNvCxnSpPr>
            <a:cxnSpLocks/>
          </p:cNvCxnSpPr>
          <p:nvPr/>
        </p:nvCxnSpPr>
        <p:spPr>
          <a:xfrm>
            <a:off x="2765234" y="5826982"/>
            <a:ext cx="7733841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3">
            <a:extLst>
              <a:ext uri="{FF2B5EF4-FFF2-40B4-BE49-F238E27FC236}">
                <a16:creationId xmlns:a16="http://schemas.microsoft.com/office/drawing/2014/main" id="{A6888177-A3C8-4CB9-9278-CF82142478CB}"/>
              </a:ext>
            </a:extLst>
          </p:cNvPr>
          <p:cNvSpPr txBox="1">
            <a:spLocks/>
          </p:cNvSpPr>
          <p:nvPr/>
        </p:nvSpPr>
        <p:spPr>
          <a:xfrm>
            <a:off x="2680444" y="5035422"/>
            <a:ext cx="4374985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  130 – 135 mmol/l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id="{B16EA708-9983-49A8-BA34-A9B4A00E8710}"/>
              </a:ext>
            </a:extLst>
          </p:cNvPr>
          <p:cNvSpPr txBox="1">
            <a:spLocks/>
          </p:cNvSpPr>
          <p:nvPr/>
        </p:nvSpPr>
        <p:spPr>
          <a:xfrm>
            <a:off x="2671330" y="5417106"/>
            <a:ext cx="4092649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  125 – 129 mmol/l</a:t>
            </a:r>
          </a:p>
        </p:txBody>
      </p:sp>
      <p:sp>
        <p:nvSpPr>
          <p:cNvPr id="24" name="Title 3">
            <a:extLst>
              <a:ext uri="{FF2B5EF4-FFF2-40B4-BE49-F238E27FC236}">
                <a16:creationId xmlns:a16="http://schemas.microsoft.com/office/drawing/2014/main" id="{0F8EA779-D460-418A-8558-E3CCD4D2E706}"/>
              </a:ext>
            </a:extLst>
          </p:cNvPr>
          <p:cNvSpPr txBox="1">
            <a:spLocks/>
          </p:cNvSpPr>
          <p:nvPr/>
        </p:nvSpPr>
        <p:spPr>
          <a:xfrm>
            <a:off x="2671330" y="5803519"/>
            <a:ext cx="4092649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-    &lt;125 mmol/l</a:t>
            </a:r>
          </a:p>
        </p:txBody>
      </p:sp>
    </p:spTree>
    <p:extLst>
      <p:ext uri="{BB962C8B-B14F-4D97-AF65-F5344CB8AC3E}">
        <p14:creationId xmlns:p14="http://schemas.microsoft.com/office/powerpoint/2010/main" val="21280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07B0-7BD7-49CE-9522-4D11AB346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6445"/>
            <a:ext cx="10515600" cy="1500188"/>
          </a:xfrm>
        </p:spPr>
        <p:txBody>
          <a:bodyPr/>
          <a:lstStyle/>
          <a:p>
            <a:r>
              <a:rPr lang="en-US" dirty="0"/>
              <a:t>Diagnostic Approach</a:t>
            </a:r>
          </a:p>
        </p:txBody>
      </p:sp>
    </p:spTree>
    <p:extLst>
      <p:ext uri="{BB962C8B-B14F-4D97-AF65-F5344CB8AC3E}">
        <p14:creationId xmlns:p14="http://schemas.microsoft.com/office/powerpoint/2010/main" val="14660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3">
            <a:extLst>
              <a:ext uri="{FF2B5EF4-FFF2-40B4-BE49-F238E27FC236}">
                <a16:creationId xmlns:a16="http://schemas.microsoft.com/office/drawing/2014/main" id="{70413F48-8379-4E17-8414-949BA5A415BF}"/>
              </a:ext>
            </a:extLst>
          </p:cNvPr>
          <p:cNvSpPr txBox="1">
            <a:spLocks/>
          </p:cNvSpPr>
          <p:nvPr/>
        </p:nvSpPr>
        <p:spPr>
          <a:xfrm>
            <a:off x="1112949" y="3458373"/>
            <a:ext cx="6981164" cy="493517"/>
          </a:xfrm>
          <a:prstGeom prst="rect">
            <a:avLst/>
          </a:prstGeom>
          <a:gradFill flip="none" rotWithShape="1">
            <a:gsLst>
              <a:gs pos="0">
                <a:srgbClr val="A2B1C4"/>
              </a:gs>
              <a:gs pos="50000">
                <a:srgbClr val="B2BFCE"/>
              </a:gs>
              <a:gs pos="100000">
                <a:srgbClr val="AFBDCD"/>
              </a:gs>
            </a:gsLst>
            <a:lin ang="0" scaled="0"/>
            <a:tileRect/>
          </a:gradFill>
          <a:ln>
            <a:noFill/>
          </a:ln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endParaRPr lang="en-US" sz="13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8" name="Title 3">
            <a:extLst>
              <a:ext uri="{FF2B5EF4-FFF2-40B4-BE49-F238E27FC236}">
                <a16:creationId xmlns:a16="http://schemas.microsoft.com/office/drawing/2014/main" id="{9DEFCC14-15C7-49B6-9912-E32583BBEA0F}"/>
              </a:ext>
            </a:extLst>
          </p:cNvPr>
          <p:cNvSpPr txBox="1">
            <a:spLocks/>
          </p:cNvSpPr>
          <p:nvPr/>
        </p:nvSpPr>
        <p:spPr>
          <a:xfrm>
            <a:off x="6679397" y="1541485"/>
            <a:ext cx="1012721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4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No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0" y="241738"/>
            <a:ext cx="4800727" cy="733377"/>
          </a:xfrm>
        </p:spPr>
        <p:txBody>
          <a:bodyPr>
            <a:noAutofit/>
          </a:bodyPr>
          <a:lstStyle/>
          <a:p>
            <a:r>
              <a:rPr lang="en-US" sz="3200" dirty="0"/>
              <a:t>Diagnostic Approach</a:t>
            </a:r>
            <a:endParaRPr lang="en-US" sz="3200" dirty="0">
              <a:latin typeface="+mn-lt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CC112D91-03CE-4BAC-8A40-394278D4166B}"/>
              </a:ext>
            </a:extLst>
          </p:cNvPr>
          <p:cNvSpPr txBox="1">
            <a:spLocks/>
          </p:cNvSpPr>
          <p:nvPr/>
        </p:nvSpPr>
        <p:spPr>
          <a:xfrm>
            <a:off x="4817372" y="1333562"/>
            <a:ext cx="2083464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Calculate Osmolality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17C2E339-7898-4B0E-A211-31A7D3B12AC9}"/>
              </a:ext>
            </a:extLst>
          </p:cNvPr>
          <p:cNvSpPr txBox="1">
            <a:spLocks/>
          </p:cNvSpPr>
          <p:nvPr/>
        </p:nvSpPr>
        <p:spPr>
          <a:xfrm>
            <a:off x="5065115" y="1667498"/>
            <a:ext cx="2405563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&lt; 275 </a:t>
            </a:r>
            <a:r>
              <a:rPr lang="en-US" sz="13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mOsm</a:t>
            </a: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/kg</a:t>
            </a:r>
            <a:endParaRPr lang="en-US" sz="13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7FDC8DA-E4B2-4945-B7E9-07CACDEFB50A}"/>
              </a:ext>
            </a:extLst>
          </p:cNvPr>
          <p:cNvCxnSpPr>
            <a:cxnSpLocks/>
          </p:cNvCxnSpPr>
          <p:nvPr/>
        </p:nvCxnSpPr>
        <p:spPr>
          <a:xfrm>
            <a:off x="6541993" y="1872227"/>
            <a:ext cx="128752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3">
            <a:extLst>
              <a:ext uri="{FF2B5EF4-FFF2-40B4-BE49-F238E27FC236}">
                <a16:creationId xmlns:a16="http://schemas.microsoft.com/office/drawing/2014/main" id="{3E7351F1-ED30-43DE-8928-620A969F13A3}"/>
              </a:ext>
            </a:extLst>
          </p:cNvPr>
          <p:cNvSpPr txBox="1">
            <a:spLocks/>
          </p:cNvSpPr>
          <p:nvPr/>
        </p:nvSpPr>
        <p:spPr>
          <a:xfrm>
            <a:off x="7882178" y="1625436"/>
            <a:ext cx="2405563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Consider causes of Hypertonic &amp; Isotonic hyponatremia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9" name="Title 3">
            <a:extLst>
              <a:ext uri="{FF2B5EF4-FFF2-40B4-BE49-F238E27FC236}">
                <a16:creationId xmlns:a16="http://schemas.microsoft.com/office/drawing/2014/main" id="{C83BA26B-6C06-46EA-8E6D-B5D061FD706F}"/>
              </a:ext>
            </a:extLst>
          </p:cNvPr>
          <p:cNvSpPr txBox="1">
            <a:spLocks/>
          </p:cNvSpPr>
          <p:nvPr/>
        </p:nvSpPr>
        <p:spPr>
          <a:xfrm>
            <a:off x="5065115" y="537832"/>
            <a:ext cx="2405563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7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Hyponatremia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51EBD45-C04B-4FE2-A2DD-9938A7D470A0}"/>
              </a:ext>
            </a:extLst>
          </p:cNvPr>
          <p:cNvCxnSpPr/>
          <p:nvPr/>
        </p:nvCxnSpPr>
        <p:spPr>
          <a:xfrm>
            <a:off x="5770895" y="944480"/>
            <a:ext cx="0" cy="3792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3">
            <a:extLst>
              <a:ext uri="{FF2B5EF4-FFF2-40B4-BE49-F238E27FC236}">
                <a16:creationId xmlns:a16="http://schemas.microsoft.com/office/drawing/2014/main" id="{5EE4C800-9ABE-44D0-BAE0-A4075202A95F}"/>
              </a:ext>
            </a:extLst>
          </p:cNvPr>
          <p:cNvSpPr txBox="1">
            <a:spLocks/>
          </p:cNvSpPr>
          <p:nvPr/>
        </p:nvSpPr>
        <p:spPr>
          <a:xfrm>
            <a:off x="5065115" y="1975173"/>
            <a:ext cx="1012721" cy="493581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4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Yes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48519FB-AEE2-4EC0-BB8C-D4DE404A4AF0}"/>
              </a:ext>
            </a:extLst>
          </p:cNvPr>
          <p:cNvCxnSpPr/>
          <p:nvPr/>
        </p:nvCxnSpPr>
        <p:spPr>
          <a:xfrm>
            <a:off x="5768951" y="1983891"/>
            <a:ext cx="0" cy="3792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3">
            <a:extLst>
              <a:ext uri="{FF2B5EF4-FFF2-40B4-BE49-F238E27FC236}">
                <a16:creationId xmlns:a16="http://schemas.microsoft.com/office/drawing/2014/main" id="{EA53DE4C-F8F7-40BC-A59D-4F32BED9E197}"/>
              </a:ext>
            </a:extLst>
          </p:cNvPr>
          <p:cNvSpPr txBox="1">
            <a:spLocks/>
          </p:cNvSpPr>
          <p:nvPr/>
        </p:nvSpPr>
        <p:spPr>
          <a:xfrm>
            <a:off x="4817372" y="2421094"/>
            <a:ext cx="2083464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Check Volume Status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D927E921-103D-4B41-B13C-74B3DFD2756A}"/>
              </a:ext>
            </a:extLst>
          </p:cNvPr>
          <p:cNvSpPr txBox="1">
            <a:spLocks/>
          </p:cNvSpPr>
          <p:nvPr/>
        </p:nvSpPr>
        <p:spPr>
          <a:xfrm>
            <a:off x="2075065" y="3105671"/>
            <a:ext cx="1578855" cy="37795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solidFill>
                  <a:schemeClr val="bg1"/>
                </a:solidFill>
                <a:latin typeface="+mn-lt"/>
              </a:rPr>
              <a:t>Hypovolemia</a:t>
            </a:r>
          </a:p>
        </p:txBody>
      </p:sp>
      <p:sp>
        <p:nvSpPr>
          <p:cNvPr id="36" name="Title 3">
            <a:extLst>
              <a:ext uri="{FF2B5EF4-FFF2-40B4-BE49-F238E27FC236}">
                <a16:creationId xmlns:a16="http://schemas.microsoft.com/office/drawing/2014/main" id="{0C1A2264-03F3-4BBC-BAE3-1618ABC5CBC0}"/>
              </a:ext>
            </a:extLst>
          </p:cNvPr>
          <p:cNvSpPr txBox="1">
            <a:spLocks/>
          </p:cNvSpPr>
          <p:nvPr/>
        </p:nvSpPr>
        <p:spPr>
          <a:xfrm>
            <a:off x="9235118" y="3082589"/>
            <a:ext cx="1465514" cy="37795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solidFill>
                  <a:schemeClr val="bg1"/>
                </a:solidFill>
                <a:latin typeface="+mn-lt"/>
              </a:rPr>
              <a:t>Euvolemia</a:t>
            </a:r>
          </a:p>
        </p:txBody>
      </p:sp>
      <p:sp>
        <p:nvSpPr>
          <p:cNvPr id="37" name="Title 3">
            <a:extLst>
              <a:ext uri="{FF2B5EF4-FFF2-40B4-BE49-F238E27FC236}">
                <a16:creationId xmlns:a16="http://schemas.microsoft.com/office/drawing/2014/main" id="{F3F68E27-CA7A-4F6F-A143-3327CDA7CEBE}"/>
              </a:ext>
            </a:extLst>
          </p:cNvPr>
          <p:cNvSpPr txBox="1">
            <a:spLocks/>
          </p:cNvSpPr>
          <p:nvPr/>
        </p:nvSpPr>
        <p:spPr>
          <a:xfrm>
            <a:off x="5693935" y="3082589"/>
            <a:ext cx="1578855" cy="37795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solidFill>
                  <a:schemeClr val="bg1"/>
                </a:solidFill>
                <a:latin typeface="+mn-lt"/>
              </a:rPr>
              <a:t>Hypervolemia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86990CA-70C4-4EDB-BB63-81328700B5C4}"/>
              </a:ext>
            </a:extLst>
          </p:cNvPr>
          <p:cNvCxnSpPr>
            <a:cxnSpLocks/>
          </p:cNvCxnSpPr>
          <p:nvPr/>
        </p:nvCxnSpPr>
        <p:spPr>
          <a:xfrm flipH="1">
            <a:off x="3653920" y="2785046"/>
            <a:ext cx="1163452" cy="318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A6CD707-2185-4384-A5DD-16570415A346}"/>
              </a:ext>
            </a:extLst>
          </p:cNvPr>
          <p:cNvCxnSpPr>
            <a:cxnSpLocks/>
          </p:cNvCxnSpPr>
          <p:nvPr/>
        </p:nvCxnSpPr>
        <p:spPr>
          <a:xfrm>
            <a:off x="6900836" y="2793182"/>
            <a:ext cx="2334282" cy="2629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CDFF8D4-01FE-4997-B2BA-E76111D2BE1D}"/>
              </a:ext>
            </a:extLst>
          </p:cNvPr>
          <p:cNvCxnSpPr>
            <a:cxnSpLocks/>
          </p:cNvCxnSpPr>
          <p:nvPr/>
        </p:nvCxnSpPr>
        <p:spPr>
          <a:xfrm>
            <a:off x="6483363" y="2836377"/>
            <a:ext cx="0" cy="225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3">
            <a:extLst>
              <a:ext uri="{FF2B5EF4-FFF2-40B4-BE49-F238E27FC236}">
                <a16:creationId xmlns:a16="http://schemas.microsoft.com/office/drawing/2014/main" id="{E47B7624-D6CD-4D37-BB74-9853C545E621}"/>
              </a:ext>
            </a:extLst>
          </p:cNvPr>
          <p:cNvSpPr txBox="1">
            <a:spLocks/>
          </p:cNvSpPr>
          <p:nvPr/>
        </p:nvSpPr>
        <p:spPr>
          <a:xfrm>
            <a:off x="119665" y="3458373"/>
            <a:ext cx="1003794" cy="493517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Urinary Na</a:t>
            </a:r>
            <a:r>
              <a:rPr lang="en-US" sz="1300" baseline="30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+</a:t>
            </a:r>
            <a:endParaRPr lang="en-US" sz="13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8866994F-5393-42B8-ACA8-7B0E1E37669C}"/>
              </a:ext>
            </a:extLst>
          </p:cNvPr>
          <p:cNvSpPr txBox="1">
            <a:spLocks/>
          </p:cNvSpPr>
          <p:nvPr/>
        </p:nvSpPr>
        <p:spPr>
          <a:xfrm>
            <a:off x="9313554" y="3465008"/>
            <a:ext cx="1246020" cy="446276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wrap="square" lIns="91440" tIns="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Urine osmolality</a:t>
            </a:r>
            <a:endParaRPr lang="en-US" sz="13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3" name="Title 3">
            <a:extLst>
              <a:ext uri="{FF2B5EF4-FFF2-40B4-BE49-F238E27FC236}">
                <a16:creationId xmlns:a16="http://schemas.microsoft.com/office/drawing/2014/main" id="{C3D36B3E-EC07-4EA9-80B9-FB82B9999573}"/>
              </a:ext>
            </a:extLst>
          </p:cNvPr>
          <p:cNvSpPr txBox="1">
            <a:spLocks/>
          </p:cNvSpPr>
          <p:nvPr/>
        </p:nvSpPr>
        <p:spPr>
          <a:xfrm>
            <a:off x="1145509" y="3569972"/>
            <a:ext cx="1265775" cy="418864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3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&gt; 30 mmol/L</a:t>
            </a:r>
          </a:p>
        </p:txBody>
      </p:sp>
      <p:sp>
        <p:nvSpPr>
          <p:cNvPr id="64" name="Title 3">
            <a:extLst>
              <a:ext uri="{FF2B5EF4-FFF2-40B4-BE49-F238E27FC236}">
                <a16:creationId xmlns:a16="http://schemas.microsoft.com/office/drawing/2014/main" id="{932128A6-A28B-430B-A8C7-BA6EA094ECB6}"/>
              </a:ext>
            </a:extLst>
          </p:cNvPr>
          <p:cNvSpPr txBox="1">
            <a:spLocks/>
          </p:cNvSpPr>
          <p:nvPr/>
        </p:nvSpPr>
        <p:spPr>
          <a:xfrm>
            <a:off x="2839109" y="3567175"/>
            <a:ext cx="1265775" cy="418864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3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&lt; 30 mmol/L</a:t>
            </a:r>
          </a:p>
        </p:txBody>
      </p:sp>
      <p:sp>
        <p:nvSpPr>
          <p:cNvPr id="65" name="Title 3">
            <a:extLst>
              <a:ext uri="{FF2B5EF4-FFF2-40B4-BE49-F238E27FC236}">
                <a16:creationId xmlns:a16="http://schemas.microsoft.com/office/drawing/2014/main" id="{819FA39A-C0F6-4087-9AC0-44D8914C1428}"/>
              </a:ext>
            </a:extLst>
          </p:cNvPr>
          <p:cNvSpPr txBox="1">
            <a:spLocks/>
          </p:cNvSpPr>
          <p:nvPr/>
        </p:nvSpPr>
        <p:spPr>
          <a:xfrm>
            <a:off x="4763294" y="3567175"/>
            <a:ext cx="1265775" cy="418864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3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&gt; 30 mmol/L</a:t>
            </a:r>
          </a:p>
        </p:txBody>
      </p:sp>
      <p:sp>
        <p:nvSpPr>
          <p:cNvPr id="66" name="Title 3">
            <a:extLst>
              <a:ext uri="{FF2B5EF4-FFF2-40B4-BE49-F238E27FC236}">
                <a16:creationId xmlns:a16="http://schemas.microsoft.com/office/drawing/2014/main" id="{EA7AC400-3C20-4C1D-BD1F-6B4DEDAE0D7D}"/>
              </a:ext>
            </a:extLst>
          </p:cNvPr>
          <p:cNvSpPr txBox="1">
            <a:spLocks/>
          </p:cNvSpPr>
          <p:nvPr/>
        </p:nvSpPr>
        <p:spPr>
          <a:xfrm>
            <a:off x="6397332" y="3574679"/>
            <a:ext cx="1265775" cy="418864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3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&lt; 30 mmol/L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4D19635-DCC1-47B8-9511-E017DBCC0175}"/>
              </a:ext>
            </a:extLst>
          </p:cNvPr>
          <p:cNvCxnSpPr>
            <a:cxnSpLocks/>
          </p:cNvCxnSpPr>
          <p:nvPr/>
        </p:nvCxnSpPr>
        <p:spPr>
          <a:xfrm>
            <a:off x="4537913" y="3483621"/>
            <a:ext cx="0" cy="3271414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0F8190BF-8C2A-4FA1-8204-E443F2652C5D}"/>
              </a:ext>
            </a:extLst>
          </p:cNvPr>
          <p:cNvCxnSpPr>
            <a:cxnSpLocks/>
          </p:cNvCxnSpPr>
          <p:nvPr/>
        </p:nvCxnSpPr>
        <p:spPr>
          <a:xfrm>
            <a:off x="8119147" y="3483621"/>
            <a:ext cx="0" cy="326063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itle 3">
            <a:extLst>
              <a:ext uri="{FF2B5EF4-FFF2-40B4-BE49-F238E27FC236}">
                <a16:creationId xmlns:a16="http://schemas.microsoft.com/office/drawing/2014/main" id="{97CC3FAC-7A35-4BED-A185-CC909D58F4EB}"/>
              </a:ext>
            </a:extLst>
          </p:cNvPr>
          <p:cNvSpPr txBox="1">
            <a:spLocks/>
          </p:cNvSpPr>
          <p:nvPr/>
        </p:nvSpPr>
        <p:spPr>
          <a:xfrm>
            <a:off x="963904" y="4325145"/>
            <a:ext cx="1653244" cy="188141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Diuretics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Cerebral salt wasting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Sodium losing nephropathy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Adrenocortical insufficiency </a:t>
            </a:r>
            <a:endParaRPr lang="en-US" sz="13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75" name="Title 3">
            <a:extLst>
              <a:ext uri="{FF2B5EF4-FFF2-40B4-BE49-F238E27FC236}">
                <a16:creationId xmlns:a16="http://schemas.microsoft.com/office/drawing/2014/main" id="{CFEC58EA-B330-4642-8628-CAC54A50AAE8}"/>
              </a:ext>
            </a:extLst>
          </p:cNvPr>
          <p:cNvSpPr txBox="1">
            <a:spLocks/>
          </p:cNvSpPr>
          <p:nvPr/>
        </p:nvSpPr>
        <p:spPr>
          <a:xfrm>
            <a:off x="2782177" y="4348309"/>
            <a:ext cx="1653244" cy="143086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Vomiting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Diarrhea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3</a:t>
            </a:r>
            <a:r>
              <a:rPr lang="en-US" sz="1300" baseline="30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rd</a:t>
            </a: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spacing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Burns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Pancreatitis</a:t>
            </a:r>
            <a:endParaRPr lang="en-US" sz="13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77" name="Title 3">
            <a:extLst>
              <a:ext uri="{FF2B5EF4-FFF2-40B4-BE49-F238E27FC236}">
                <a16:creationId xmlns:a16="http://schemas.microsoft.com/office/drawing/2014/main" id="{5E590E1A-3C47-4FA6-A356-5851447C851A}"/>
              </a:ext>
            </a:extLst>
          </p:cNvPr>
          <p:cNvSpPr txBox="1">
            <a:spLocks/>
          </p:cNvSpPr>
          <p:nvPr/>
        </p:nvSpPr>
        <p:spPr>
          <a:xfrm>
            <a:off x="4624913" y="4348309"/>
            <a:ext cx="1653244" cy="78094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Acute or Chronic Renal Failure</a:t>
            </a:r>
            <a:endParaRPr lang="en-US" sz="13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78" name="Title 3">
            <a:extLst>
              <a:ext uri="{FF2B5EF4-FFF2-40B4-BE49-F238E27FC236}">
                <a16:creationId xmlns:a16="http://schemas.microsoft.com/office/drawing/2014/main" id="{680EA692-8B93-44F4-92A1-0BCA86EAC8BA}"/>
              </a:ext>
            </a:extLst>
          </p:cNvPr>
          <p:cNvSpPr txBox="1">
            <a:spLocks/>
          </p:cNvSpPr>
          <p:nvPr/>
        </p:nvSpPr>
        <p:spPr>
          <a:xfrm>
            <a:off x="6365156" y="4348248"/>
            <a:ext cx="1530963" cy="119920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CHF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Liver cirrhosis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Nephrotic Syndrome</a:t>
            </a:r>
            <a:endParaRPr lang="en-US" sz="1300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79" name="Title 3">
            <a:extLst>
              <a:ext uri="{FF2B5EF4-FFF2-40B4-BE49-F238E27FC236}">
                <a16:creationId xmlns:a16="http://schemas.microsoft.com/office/drawing/2014/main" id="{F5B18C71-92F5-4B79-8989-7426FC5D82CF}"/>
              </a:ext>
            </a:extLst>
          </p:cNvPr>
          <p:cNvSpPr txBox="1">
            <a:spLocks/>
          </p:cNvSpPr>
          <p:nvPr/>
        </p:nvSpPr>
        <p:spPr>
          <a:xfrm>
            <a:off x="8488051" y="4074678"/>
            <a:ext cx="1265775" cy="418864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3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&lt; 100mOsm/kg</a:t>
            </a:r>
          </a:p>
        </p:txBody>
      </p:sp>
      <p:sp>
        <p:nvSpPr>
          <p:cNvPr id="80" name="Title 3">
            <a:extLst>
              <a:ext uri="{FF2B5EF4-FFF2-40B4-BE49-F238E27FC236}">
                <a16:creationId xmlns:a16="http://schemas.microsoft.com/office/drawing/2014/main" id="{C83B8150-DF6D-4C14-B935-8FEF553539BE}"/>
              </a:ext>
            </a:extLst>
          </p:cNvPr>
          <p:cNvSpPr txBox="1">
            <a:spLocks/>
          </p:cNvSpPr>
          <p:nvPr/>
        </p:nvSpPr>
        <p:spPr>
          <a:xfrm>
            <a:off x="8528602" y="4391951"/>
            <a:ext cx="1265776" cy="119920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Primary polydipsia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Reset </a:t>
            </a:r>
            <a:r>
              <a:rPr lang="en-US" sz="13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Osmostat</a:t>
            </a:r>
            <a:endParaRPr lang="en-US" sz="1300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81" name="Title 3">
            <a:extLst>
              <a:ext uri="{FF2B5EF4-FFF2-40B4-BE49-F238E27FC236}">
                <a16:creationId xmlns:a16="http://schemas.microsoft.com/office/drawing/2014/main" id="{5E3D6585-7AD2-4DDD-BBC2-9BB62E6CCC5E}"/>
              </a:ext>
            </a:extLst>
          </p:cNvPr>
          <p:cNvSpPr txBox="1">
            <a:spLocks/>
          </p:cNvSpPr>
          <p:nvPr/>
        </p:nvSpPr>
        <p:spPr>
          <a:xfrm>
            <a:off x="10146557" y="4391951"/>
            <a:ext cx="1529189" cy="15438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SIADH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Tea &amp; Toast diet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Beer potomania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Hypothyroidism</a:t>
            </a:r>
            <a:endParaRPr lang="en-US" sz="1300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82" name="Title 3">
            <a:extLst>
              <a:ext uri="{FF2B5EF4-FFF2-40B4-BE49-F238E27FC236}">
                <a16:creationId xmlns:a16="http://schemas.microsoft.com/office/drawing/2014/main" id="{842DC4C3-7FDB-45B6-8DA1-893446206231}"/>
              </a:ext>
            </a:extLst>
          </p:cNvPr>
          <p:cNvSpPr txBox="1">
            <a:spLocks/>
          </p:cNvSpPr>
          <p:nvPr/>
        </p:nvSpPr>
        <p:spPr>
          <a:xfrm>
            <a:off x="10192873" y="4074678"/>
            <a:ext cx="1265775" cy="418864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3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&gt; 100mOsm/kg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4D708CE-1243-4577-B82B-6116B32CBDA3}"/>
              </a:ext>
            </a:extLst>
          </p:cNvPr>
          <p:cNvCxnSpPr>
            <a:cxnSpLocks/>
          </p:cNvCxnSpPr>
          <p:nvPr/>
        </p:nvCxnSpPr>
        <p:spPr>
          <a:xfrm>
            <a:off x="2690285" y="3847171"/>
            <a:ext cx="0" cy="2723296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C750A5D-4802-4A46-8EDC-EFC50B756258}"/>
              </a:ext>
            </a:extLst>
          </p:cNvPr>
          <p:cNvCxnSpPr>
            <a:cxnSpLocks/>
          </p:cNvCxnSpPr>
          <p:nvPr/>
        </p:nvCxnSpPr>
        <p:spPr>
          <a:xfrm>
            <a:off x="6312606" y="3911284"/>
            <a:ext cx="0" cy="2723296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2BF9890-0F99-4A8F-8D56-608B6BC15EF6}"/>
              </a:ext>
            </a:extLst>
          </p:cNvPr>
          <p:cNvCxnSpPr>
            <a:cxnSpLocks/>
          </p:cNvCxnSpPr>
          <p:nvPr/>
        </p:nvCxnSpPr>
        <p:spPr>
          <a:xfrm>
            <a:off x="9934927" y="4162097"/>
            <a:ext cx="0" cy="2536596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3">
            <a:extLst>
              <a:ext uri="{FF2B5EF4-FFF2-40B4-BE49-F238E27FC236}">
                <a16:creationId xmlns:a16="http://schemas.microsoft.com/office/drawing/2014/main" id="{09B4138A-40FF-4C06-8F80-C5CF91C5956B}"/>
              </a:ext>
            </a:extLst>
          </p:cNvPr>
          <p:cNvSpPr txBox="1">
            <a:spLocks/>
          </p:cNvSpPr>
          <p:nvPr/>
        </p:nvSpPr>
        <p:spPr>
          <a:xfrm>
            <a:off x="917234" y="3949543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latin typeface="+mn-lt"/>
              </a:rPr>
              <a:t>Renal causes</a:t>
            </a:r>
          </a:p>
        </p:txBody>
      </p:sp>
      <p:sp>
        <p:nvSpPr>
          <p:cNvPr id="46" name="Title 3">
            <a:extLst>
              <a:ext uri="{FF2B5EF4-FFF2-40B4-BE49-F238E27FC236}">
                <a16:creationId xmlns:a16="http://schemas.microsoft.com/office/drawing/2014/main" id="{20FAAF04-3B71-4BE4-97A9-F83408E734F6}"/>
              </a:ext>
            </a:extLst>
          </p:cNvPr>
          <p:cNvSpPr txBox="1">
            <a:spLocks/>
          </p:cNvSpPr>
          <p:nvPr/>
        </p:nvSpPr>
        <p:spPr>
          <a:xfrm>
            <a:off x="4581050" y="3944657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latin typeface="+mn-lt"/>
              </a:rPr>
              <a:t>Renal causes</a:t>
            </a:r>
          </a:p>
        </p:txBody>
      </p:sp>
      <p:sp>
        <p:nvSpPr>
          <p:cNvPr id="47" name="Title 3">
            <a:extLst>
              <a:ext uri="{FF2B5EF4-FFF2-40B4-BE49-F238E27FC236}">
                <a16:creationId xmlns:a16="http://schemas.microsoft.com/office/drawing/2014/main" id="{433708D2-99BD-45D5-AC1E-D031924A5869}"/>
              </a:ext>
            </a:extLst>
          </p:cNvPr>
          <p:cNvSpPr txBox="1">
            <a:spLocks/>
          </p:cNvSpPr>
          <p:nvPr/>
        </p:nvSpPr>
        <p:spPr>
          <a:xfrm>
            <a:off x="2739534" y="3993543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latin typeface="+mn-lt"/>
              </a:rPr>
              <a:t>Extra-Renal causes</a:t>
            </a:r>
          </a:p>
        </p:txBody>
      </p:sp>
      <p:sp>
        <p:nvSpPr>
          <p:cNvPr id="48" name="Title 3">
            <a:extLst>
              <a:ext uri="{FF2B5EF4-FFF2-40B4-BE49-F238E27FC236}">
                <a16:creationId xmlns:a16="http://schemas.microsoft.com/office/drawing/2014/main" id="{13726F2B-3977-4F32-B5F1-C2A0CF5F2400}"/>
              </a:ext>
            </a:extLst>
          </p:cNvPr>
          <p:cNvSpPr txBox="1">
            <a:spLocks/>
          </p:cNvSpPr>
          <p:nvPr/>
        </p:nvSpPr>
        <p:spPr>
          <a:xfrm>
            <a:off x="6319196" y="4001739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" b="1" dirty="0">
                <a:latin typeface="+mn-lt"/>
              </a:rPr>
              <a:t>Extra-Renal causes</a:t>
            </a:r>
          </a:p>
        </p:txBody>
      </p:sp>
    </p:spTree>
    <p:extLst>
      <p:ext uri="{BB962C8B-B14F-4D97-AF65-F5344CB8AC3E}">
        <p14:creationId xmlns:p14="http://schemas.microsoft.com/office/powerpoint/2010/main" val="304746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28" grpId="0"/>
      <p:bldP spid="17" grpId="0" animBg="1"/>
      <p:bldP spid="22" grpId="0"/>
      <p:bldP spid="26" grpId="0"/>
      <p:bldP spid="29" grpId="0"/>
      <p:bldP spid="33" grpId="0"/>
      <p:bldP spid="34" grpId="0" animBg="1"/>
      <p:bldP spid="35" grpId="0" animBg="1"/>
      <p:bldP spid="36" grpId="0" animBg="1"/>
      <p:bldP spid="37" grpId="0" animBg="1"/>
      <p:bldP spid="61" grpId="0" animBg="1"/>
      <p:bldP spid="62" grpId="0" animBg="1"/>
      <p:bldP spid="63" grpId="0"/>
      <p:bldP spid="64" grpId="0"/>
      <p:bldP spid="65" grpId="0"/>
      <p:bldP spid="66" grpId="0"/>
      <p:bldP spid="73" grpId="0" animBg="1"/>
      <p:bldP spid="75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/>
      <p:bldP spid="43" grpId="0"/>
      <p:bldP spid="46" grpId="0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07B0-7BD7-49CE-9522-4D11AB346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6445"/>
            <a:ext cx="10515600" cy="1500188"/>
          </a:xfrm>
        </p:spPr>
        <p:txBody>
          <a:bodyPr/>
          <a:lstStyle/>
          <a:p>
            <a:r>
              <a:rPr lang="en-US" dirty="0"/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174303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lowchart: Stored Data 30">
            <a:extLst>
              <a:ext uri="{FF2B5EF4-FFF2-40B4-BE49-F238E27FC236}">
                <a16:creationId xmlns:a16="http://schemas.microsoft.com/office/drawing/2014/main" id="{0FFA15EC-DB63-4DA9-88EB-C6F1A2BFB51B}"/>
              </a:ext>
            </a:extLst>
          </p:cNvPr>
          <p:cNvSpPr/>
          <p:nvPr/>
        </p:nvSpPr>
        <p:spPr>
          <a:xfrm>
            <a:off x="4179689" y="4949439"/>
            <a:ext cx="3125511" cy="554898"/>
          </a:xfrm>
          <a:prstGeom prst="flowChartOnlineStorage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92000">
                <a:srgbClr val="EA9068"/>
              </a:gs>
              <a:gs pos="100000">
                <a:schemeClr val="accent5">
                  <a:lumMod val="60000"/>
                  <a:lumOff val="40000"/>
                </a:schemeClr>
              </a:gs>
              <a:gs pos="59000">
                <a:schemeClr val="accent5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0" y="241738"/>
            <a:ext cx="4800727" cy="733377"/>
          </a:xfrm>
        </p:spPr>
        <p:txBody>
          <a:bodyPr>
            <a:noAutofit/>
          </a:bodyPr>
          <a:lstStyle/>
          <a:p>
            <a:r>
              <a:rPr lang="en-US" sz="3200" dirty="0"/>
              <a:t>Management</a:t>
            </a:r>
            <a:endParaRPr lang="en-US" sz="3200" dirty="0">
              <a:latin typeface="+mn-lt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CC112D91-03CE-4BAC-8A40-394278D4166B}"/>
              </a:ext>
            </a:extLst>
          </p:cNvPr>
          <p:cNvSpPr txBox="1">
            <a:spLocks/>
          </p:cNvSpPr>
          <p:nvPr/>
        </p:nvSpPr>
        <p:spPr>
          <a:xfrm>
            <a:off x="1885094" y="1641502"/>
            <a:ext cx="1893783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Na</a:t>
            </a:r>
            <a:r>
              <a:rPr lang="en-US" sz="1600" baseline="30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+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Correction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1" name="Title 3">
            <a:extLst>
              <a:ext uri="{FF2B5EF4-FFF2-40B4-BE49-F238E27FC236}">
                <a16:creationId xmlns:a16="http://schemas.microsoft.com/office/drawing/2014/main" id="{C66FD6F9-B316-453E-917D-734D44C6C205}"/>
              </a:ext>
            </a:extLst>
          </p:cNvPr>
          <p:cNvSpPr txBox="1">
            <a:spLocks/>
          </p:cNvSpPr>
          <p:nvPr/>
        </p:nvSpPr>
        <p:spPr>
          <a:xfrm>
            <a:off x="7027480" y="1641502"/>
            <a:ext cx="3125514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Treatment of underlying cause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3" name="Title 3">
            <a:extLst>
              <a:ext uri="{FF2B5EF4-FFF2-40B4-BE49-F238E27FC236}">
                <a16:creationId xmlns:a16="http://schemas.microsoft.com/office/drawing/2014/main" id="{4756D3FD-CEFA-4C79-A535-2F8D258408BC}"/>
              </a:ext>
            </a:extLst>
          </p:cNvPr>
          <p:cNvSpPr txBox="1">
            <a:spLocks/>
          </p:cNvSpPr>
          <p:nvPr/>
        </p:nvSpPr>
        <p:spPr>
          <a:xfrm>
            <a:off x="866863" y="2413983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b="1" dirty="0">
                <a:latin typeface="+mn-lt"/>
              </a:rPr>
              <a:t>Acute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444BC66-6FE3-48A3-808E-7AF009E69573}"/>
              </a:ext>
            </a:extLst>
          </p:cNvPr>
          <p:cNvCxnSpPr>
            <a:cxnSpLocks/>
          </p:cNvCxnSpPr>
          <p:nvPr/>
        </p:nvCxnSpPr>
        <p:spPr>
          <a:xfrm flipH="1">
            <a:off x="1734207" y="2095421"/>
            <a:ext cx="246265" cy="318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5D0D835-BEEA-401E-A9D1-8BFC8369B9B6}"/>
              </a:ext>
            </a:extLst>
          </p:cNvPr>
          <p:cNvCxnSpPr>
            <a:cxnSpLocks/>
          </p:cNvCxnSpPr>
          <p:nvPr/>
        </p:nvCxnSpPr>
        <p:spPr>
          <a:xfrm>
            <a:off x="3705308" y="2079354"/>
            <a:ext cx="379359" cy="360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3">
            <a:extLst>
              <a:ext uri="{FF2B5EF4-FFF2-40B4-BE49-F238E27FC236}">
                <a16:creationId xmlns:a16="http://schemas.microsoft.com/office/drawing/2014/main" id="{478B5393-D63D-4DEE-A831-2BDDED0FFD18}"/>
              </a:ext>
            </a:extLst>
          </p:cNvPr>
          <p:cNvSpPr txBox="1">
            <a:spLocks/>
          </p:cNvSpPr>
          <p:nvPr/>
        </p:nvSpPr>
        <p:spPr>
          <a:xfrm>
            <a:off x="309355" y="2787109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&lt; 48 h &amp; signs of cerebral oedema</a:t>
            </a:r>
            <a:endParaRPr lang="en-US" sz="16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49" name="Title 3">
            <a:extLst>
              <a:ext uri="{FF2B5EF4-FFF2-40B4-BE49-F238E27FC236}">
                <a16:creationId xmlns:a16="http://schemas.microsoft.com/office/drawing/2014/main" id="{1FF0D346-9B63-493F-BD4E-32F02ACA5D2E}"/>
              </a:ext>
            </a:extLst>
          </p:cNvPr>
          <p:cNvSpPr txBox="1">
            <a:spLocks/>
          </p:cNvSpPr>
          <p:nvPr/>
        </p:nvSpPr>
        <p:spPr>
          <a:xfrm>
            <a:off x="309355" y="3619078"/>
            <a:ext cx="2849704" cy="127626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150 mL over 20 minutes, which may be repeated once or twice over the initial hours of observation, depending on the neurological response and rise in plasma sodium</a:t>
            </a:r>
            <a:endParaRPr lang="en-US" sz="12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0" name="Title 3">
            <a:extLst>
              <a:ext uri="{FF2B5EF4-FFF2-40B4-BE49-F238E27FC236}">
                <a16:creationId xmlns:a16="http://schemas.microsoft.com/office/drawing/2014/main" id="{690EA3C1-52C5-4BBD-B01C-61AA2157B611}"/>
              </a:ext>
            </a:extLst>
          </p:cNvPr>
          <p:cNvSpPr txBox="1">
            <a:spLocks/>
          </p:cNvSpPr>
          <p:nvPr/>
        </p:nvSpPr>
        <p:spPr>
          <a:xfrm>
            <a:off x="309355" y="3200092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Rapid correction with 3% Saline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2" name="Title 3">
            <a:extLst>
              <a:ext uri="{FF2B5EF4-FFF2-40B4-BE49-F238E27FC236}">
                <a16:creationId xmlns:a16="http://schemas.microsoft.com/office/drawing/2014/main" id="{EB563B04-5E01-48BA-8AA6-AF39AD1FD68F}"/>
              </a:ext>
            </a:extLst>
          </p:cNvPr>
          <p:cNvSpPr txBox="1">
            <a:spLocks/>
          </p:cNvSpPr>
          <p:nvPr/>
        </p:nvSpPr>
        <p:spPr>
          <a:xfrm>
            <a:off x="3401943" y="2428256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b="1" dirty="0">
                <a:latin typeface="+mn-lt"/>
              </a:rPr>
              <a:t>Chronic</a:t>
            </a:r>
          </a:p>
        </p:txBody>
      </p:sp>
      <p:sp>
        <p:nvSpPr>
          <p:cNvPr id="53" name="Title 3">
            <a:extLst>
              <a:ext uri="{FF2B5EF4-FFF2-40B4-BE49-F238E27FC236}">
                <a16:creationId xmlns:a16="http://schemas.microsoft.com/office/drawing/2014/main" id="{584A2E69-3B40-4DCE-B3CC-5318A41D1C5C}"/>
              </a:ext>
            </a:extLst>
          </p:cNvPr>
          <p:cNvSpPr txBox="1">
            <a:spLocks/>
          </p:cNvSpPr>
          <p:nvPr/>
        </p:nvSpPr>
        <p:spPr>
          <a:xfrm>
            <a:off x="3705308" y="2787108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Rapid correction is hazardous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A3B111D-63EB-4F43-8719-9C6A23D1A036}"/>
              </a:ext>
            </a:extLst>
          </p:cNvPr>
          <p:cNvCxnSpPr>
            <a:cxnSpLocks/>
          </p:cNvCxnSpPr>
          <p:nvPr/>
        </p:nvCxnSpPr>
        <p:spPr>
          <a:xfrm>
            <a:off x="3401943" y="2806206"/>
            <a:ext cx="0" cy="3365604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78E526-7B81-4A4E-911F-EC90739EC848}"/>
              </a:ext>
            </a:extLst>
          </p:cNvPr>
          <p:cNvGrpSpPr/>
          <p:nvPr/>
        </p:nvGrpSpPr>
        <p:grpSpPr>
          <a:xfrm rot="19956131">
            <a:off x="4781534" y="5853995"/>
            <a:ext cx="1261657" cy="514792"/>
            <a:chOff x="5728138" y="2068255"/>
            <a:chExt cx="2134088" cy="927582"/>
          </a:xfrm>
        </p:grpSpPr>
        <p:sp>
          <p:nvSpPr>
            <p:cNvPr id="27" name="Oval 1">
              <a:extLst>
                <a:ext uri="{FF2B5EF4-FFF2-40B4-BE49-F238E27FC236}">
                  <a16:creationId xmlns:a16="http://schemas.microsoft.com/office/drawing/2014/main" id="{1EC5D0CE-F7FC-4636-A3FB-603BB7500D6B}"/>
                </a:ext>
              </a:extLst>
            </p:cNvPr>
            <p:cNvSpPr/>
            <p:nvPr/>
          </p:nvSpPr>
          <p:spPr>
            <a:xfrm>
              <a:off x="5728138" y="2068255"/>
              <a:ext cx="2134088" cy="927582"/>
            </a:xfrm>
            <a:custGeom>
              <a:avLst/>
              <a:gdLst>
                <a:gd name="connsiteX0" fmla="*/ 0 w 1723696"/>
                <a:gd name="connsiteY0" fmla="*/ 463768 h 927536"/>
                <a:gd name="connsiteX1" fmla="*/ 861848 w 1723696"/>
                <a:gd name="connsiteY1" fmla="*/ 0 h 927536"/>
                <a:gd name="connsiteX2" fmla="*/ 1723696 w 1723696"/>
                <a:gd name="connsiteY2" fmla="*/ 463768 h 927536"/>
                <a:gd name="connsiteX3" fmla="*/ 861848 w 1723696"/>
                <a:gd name="connsiteY3" fmla="*/ 927536 h 927536"/>
                <a:gd name="connsiteX4" fmla="*/ 0 w 1723696"/>
                <a:gd name="connsiteY4" fmla="*/ 463768 h 927536"/>
                <a:gd name="connsiteX0" fmla="*/ 0 w 1849821"/>
                <a:gd name="connsiteY0" fmla="*/ 463779 h 927557"/>
                <a:gd name="connsiteX1" fmla="*/ 861848 w 1849821"/>
                <a:gd name="connsiteY1" fmla="*/ 11 h 927557"/>
                <a:gd name="connsiteX2" fmla="*/ 1849821 w 1849821"/>
                <a:gd name="connsiteY2" fmla="*/ 453269 h 927557"/>
                <a:gd name="connsiteX3" fmla="*/ 861848 w 1849821"/>
                <a:gd name="connsiteY3" fmla="*/ 927547 h 927557"/>
                <a:gd name="connsiteX4" fmla="*/ 0 w 1849821"/>
                <a:gd name="connsiteY4" fmla="*/ 463779 h 927557"/>
                <a:gd name="connsiteX0" fmla="*/ 0 w 1954925"/>
                <a:gd name="connsiteY0" fmla="*/ 474323 h 927626"/>
                <a:gd name="connsiteX1" fmla="*/ 966952 w 1954925"/>
                <a:gd name="connsiteY1" fmla="*/ 45 h 927626"/>
                <a:gd name="connsiteX2" fmla="*/ 1954925 w 1954925"/>
                <a:gd name="connsiteY2" fmla="*/ 453303 h 927626"/>
                <a:gd name="connsiteX3" fmla="*/ 966952 w 1954925"/>
                <a:gd name="connsiteY3" fmla="*/ 927581 h 927626"/>
                <a:gd name="connsiteX4" fmla="*/ 0 w 1954925"/>
                <a:gd name="connsiteY4" fmla="*/ 474323 h 927626"/>
                <a:gd name="connsiteX0" fmla="*/ 488 w 1955413"/>
                <a:gd name="connsiteY0" fmla="*/ 474323 h 927673"/>
                <a:gd name="connsiteX1" fmla="*/ 967440 w 1955413"/>
                <a:gd name="connsiteY1" fmla="*/ 45 h 927673"/>
                <a:gd name="connsiteX2" fmla="*/ 1955413 w 1955413"/>
                <a:gd name="connsiteY2" fmla="*/ 453303 h 927673"/>
                <a:gd name="connsiteX3" fmla="*/ 967440 w 1955413"/>
                <a:gd name="connsiteY3" fmla="*/ 927581 h 927673"/>
                <a:gd name="connsiteX4" fmla="*/ 488 w 1955413"/>
                <a:gd name="connsiteY4" fmla="*/ 474323 h 927673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23 h 927631"/>
                <a:gd name="connsiteX1" fmla="*/ 967078 w 1955051"/>
                <a:gd name="connsiteY1" fmla="*/ 45 h 927631"/>
                <a:gd name="connsiteX2" fmla="*/ 1955051 w 1955051"/>
                <a:gd name="connsiteY2" fmla="*/ 453303 h 927631"/>
                <a:gd name="connsiteX3" fmla="*/ 967078 w 1955051"/>
                <a:gd name="connsiteY3" fmla="*/ 927581 h 927631"/>
                <a:gd name="connsiteX4" fmla="*/ 126 w 1955051"/>
                <a:gd name="connsiteY4" fmla="*/ 474323 h 927631"/>
                <a:gd name="connsiteX0" fmla="*/ 126 w 1955051"/>
                <a:gd name="connsiteY0" fmla="*/ 474316 h 927624"/>
                <a:gd name="connsiteX1" fmla="*/ 967078 w 1955051"/>
                <a:gd name="connsiteY1" fmla="*/ 38 h 927624"/>
                <a:gd name="connsiteX2" fmla="*/ 1955051 w 1955051"/>
                <a:gd name="connsiteY2" fmla="*/ 453296 h 927624"/>
                <a:gd name="connsiteX3" fmla="*/ 967078 w 1955051"/>
                <a:gd name="connsiteY3" fmla="*/ 927574 h 927624"/>
                <a:gd name="connsiteX4" fmla="*/ 126 w 1955051"/>
                <a:gd name="connsiteY4" fmla="*/ 474316 h 927624"/>
                <a:gd name="connsiteX0" fmla="*/ 126 w 2007523"/>
                <a:gd name="connsiteY0" fmla="*/ 477154 h 930462"/>
                <a:gd name="connsiteX1" fmla="*/ 967078 w 2007523"/>
                <a:gd name="connsiteY1" fmla="*/ 2876 h 930462"/>
                <a:gd name="connsiteX2" fmla="*/ 1776375 w 2007523"/>
                <a:gd name="connsiteY2" fmla="*/ 286654 h 930462"/>
                <a:gd name="connsiteX3" fmla="*/ 1955051 w 2007523"/>
                <a:gd name="connsiteY3" fmla="*/ 456134 h 930462"/>
                <a:gd name="connsiteX4" fmla="*/ 967078 w 2007523"/>
                <a:gd name="connsiteY4" fmla="*/ 930412 h 930462"/>
                <a:gd name="connsiteX5" fmla="*/ 126 w 2007523"/>
                <a:gd name="connsiteY5" fmla="*/ 477154 h 930462"/>
                <a:gd name="connsiteX0" fmla="*/ 126 w 1999284"/>
                <a:gd name="connsiteY0" fmla="*/ 476124 h 929432"/>
                <a:gd name="connsiteX1" fmla="*/ 967078 w 1999284"/>
                <a:gd name="connsiteY1" fmla="*/ 1846 h 929432"/>
                <a:gd name="connsiteX2" fmla="*/ 1723824 w 1999284"/>
                <a:gd name="connsiteY2" fmla="*/ 317155 h 929432"/>
                <a:gd name="connsiteX3" fmla="*/ 1955051 w 1999284"/>
                <a:gd name="connsiteY3" fmla="*/ 455104 h 929432"/>
                <a:gd name="connsiteX4" fmla="*/ 967078 w 1999284"/>
                <a:gd name="connsiteY4" fmla="*/ 929382 h 929432"/>
                <a:gd name="connsiteX5" fmla="*/ 126 w 1999284"/>
                <a:gd name="connsiteY5" fmla="*/ 476124 h 929432"/>
                <a:gd name="connsiteX0" fmla="*/ 120 w 1955083"/>
                <a:gd name="connsiteY0" fmla="*/ 476124 h 932439"/>
                <a:gd name="connsiteX1" fmla="*/ 967072 w 1955083"/>
                <a:gd name="connsiteY1" fmla="*/ 1846 h 932439"/>
                <a:gd name="connsiteX2" fmla="*/ 1723818 w 1955083"/>
                <a:gd name="connsiteY2" fmla="*/ 317155 h 932439"/>
                <a:gd name="connsiteX3" fmla="*/ 1955045 w 1955083"/>
                <a:gd name="connsiteY3" fmla="*/ 455104 h 932439"/>
                <a:gd name="connsiteX4" fmla="*/ 1734327 w 1955083"/>
                <a:gd name="connsiteY4" fmla="*/ 663997 h 932439"/>
                <a:gd name="connsiteX5" fmla="*/ 967072 w 1955083"/>
                <a:gd name="connsiteY5" fmla="*/ 929382 h 932439"/>
                <a:gd name="connsiteX6" fmla="*/ 120 w 1955083"/>
                <a:gd name="connsiteY6" fmla="*/ 476124 h 932439"/>
                <a:gd name="connsiteX0" fmla="*/ 119 w 1955072"/>
                <a:gd name="connsiteY0" fmla="*/ 476124 h 930129"/>
                <a:gd name="connsiteX1" fmla="*/ 967071 w 1955072"/>
                <a:gd name="connsiteY1" fmla="*/ 1846 h 930129"/>
                <a:gd name="connsiteX2" fmla="*/ 1723817 w 1955072"/>
                <a:gd name="connsiteY2" fmla="*/ 317155 h 930129"/>
                <a:gd name="connsiteX3" fmla="*/ 1955044 w 1955072"/>
                <a:gd name="connsiteY3" fmla="*/ 455104 h 930129"/>
                <a:gd name="connsiteX4" fmla="*/ 1713306 w 1955072"/>
                <a:gd name="connsiteY4" fmla="*/ 579914 h 930129"/>
                <a:gd name="connsiteX5" fmla="*/ 967071 w 1955072"/>
                <a:gd name="connsiteY5" fmla="*/ 929382 h 930129"/>
                <a:gd name="connsiteX6" fmla="*/ 119 w 1955072"/>
                <a:gd name="connsiteY6" fmla="*/ 476124 h 930129"/>
                <a:gd name="connsiteX0" fmla="*/ 58934 w 2013887"/>
                <a:gd name="connsiteY0" fmla="*/ 474457 h 928462"/>
                <a:gd name="connsiteX1" fmla="*/ 206079 w 2013887"/>
                <a:gd name="connsiteY1" fmla="*/ 273447 h 928462"/>
                <a:gd name="connsiteX2" fmla="*/ 1025886 w 2013887"/>
                <a:gd name="connsiteY2" fmla="*/ 179 h 928462"/>
                <a:gd name="connsiteX3" fmla="*/ 1782632 w 2013887"/>
                <a:gd name="connsiteY3" fmla="*/ 315488 h 928462"/>
                <a:gd name="connsiteX4" fmla="*/ 2013859 w 2013887"/>
                <a:gd name="connsiteY4" fmla="*/ 453437 h 928462"/>
                <a:gd name="connsiteX5" fmla="*/ 1772121 w 2013887"/>
                <a:gd name="connsiteY5" fmla="*/ 578247 h 928462"/>
                <a:gd name="connsiteX6" fmla="*/ 1025886 w 2013887"/>
                <a:gd name="connsiteY6" fmla="*/ 927715 h 928462"/>
                <a:gd name="connsiteX7" fmla="*/ 58934 w 2013887"/>
                <a:gd name="connsiteY7" fmla="*/ 474457 h 928462"/>
                <a:gd name="connsiteX0" fmla="*/ 40918 w 1995871"/>
                <a:gd name="connsiteY0" fmla="*/ 474289 h 928294"/>
                <a:gd name="connsiteX1" fmla="*/ 261636 w 1995871"/>
                <a:gd name="connsiteY1" fmla="*/ 304810 h 928294"/>
                <a:gd name="connsiteX2" fmla="*/ 1007870 w 1995871"/>
                <a:gd name="connsiteY2" fmla="*/ 11 h 928294"/>
                <a:gd name="connsiteX3" fmla="*/ 1764616 w 1995871"/>
                <a:gd name="connsiteY3" fmla="*/ 315320 h 928294"/>
                <a:gd name="connsiteX4" fmla="*/ 1995843 w 1995871"/>
                <a:gd name="connsiteY4" fmla="*/ 453269 h 928294"/>
                <a:gd name="connsiteX5" fmla="*/ 1754105 w 1995871"/>
                <a:gd name="connsiteY5" fmla="*/ 578079 h 928294"/>
                <a:gd name="connsiteX6" fmla="*/ 1007870 w 1995871"/>
                <a:gd name="connsiteY6" fmla="*/ 927547 h 928294"/>
                <a:gd name="connsiteX7" fmla="*/ 40918 w 1995871"/>
                <a:gd name="connsiteY7" fmla="*/ 474289 h 928294"/>
                <a:gd name="connsiteX0" fmla="*/ 499 w 1955452"/>
                <a:gd name="connsiteY0" fmla="*/ 474289 h 927790"/>
                <a:gd name="connsiteX1" fmla="*/ 221217 w 1955452"/>
                <a:gd name="connsiteY1" fmla="*/ 304810 h 927790"/>
                <a:gd name="connsiteX2" fmla="*/ 967451 w 1955452"/>
                <a:gd name="connsiteY2" fmla="*/ 11 h 927790"/>
                <a:gd name="connsiteX3" fmla="*/ 1724197 w 1955452"/>
                <a:gd name="connsiteY3" fmla="*/ 315320 h 927790"/>
                <a:gd name="connsiteX4" fmla="*/ 1955424 w 1955452"/>
                <a:gd name="connsiteY4" fmla="*/ 453269 h 927790"/>
                <a:gd name="connsiteX5" fmla="*/ 1713686 w 1955452"/>
                <a:gd name="connsiteY5" fmla="*/ 578079 h 927790"/>
                <a:gd name="connsiteX6" fmla="*/ 967451 w 1955452"/>
                <a:gd name="connsiteY6" fmla="*/ 927547 h 927790"/>
                <a:gd name="connsiteX7" fmla="*/ 263259 w 1955452"/>
                <a:gd name="connsiteY7" fmla="*/ 630630 h 927790"/>
                <a:gd name="connsiteX8" fmla="*/ 499 w 1955452"/>
                <a:gd name="connsiteY8" fmla="*/ 474289 h 927790"/>
                <a:gd name="connsiteX0" fmla="*/ 499 w 1955452"/>
                <a:gd name="connsiteY0" fmla="*/ 474289 h 927582"/>
                <a:gd name="connsiteX1" fmla="*/ 221217 w 1955452"/>
                <a:gd name="connsiteY1" fmla="*/ 304810 h 927582"/>
                <a:gd name="connsiteX2" fmla="*/ 967451 w 1955452"/>
                <a:gd name="connsiteY2" fmla="*/ 11 h 927582"/>
                <a:gd name="connsiteX3" fmla="*/ 1724197 w 1955452"/>
                <a:gd name="connsiteY3" fmla="*/ 315320 h 927582"/>
                <a:gd name="connsiteX4" fmla="*/ 1955424 w 1955452"/>
                <a:gd name="connsiteY4" fmla="*/ 453269 h 927582"/>
                <a:gd name="connsiteX5" fmla="*/ 1713686 w 1955452"/>
                <a:gd name="connsiteY5" fmla="*/ 578079 h 927582"/>
                <a:gd name="connsiteX6" fmla="*/ 967451 w 1955452"/>
                <a:gd name="connsiteY6" fmla="*/ 927547 h 927582"/>
                <a:gd name="connsiteX7" fmla="*/ 263259 w 1955452"/>
                <a:gd name="connsiteY7" fmla="*/ 599099 h 927582"/>
                <a:gd name="connsiteX8" fmla="*/ 499 w 1955452"/>
                <a:gd name="connsiteY8" fmla="*/ 474289 h 92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5452" h="927582">
                  <a:moveTo>
                    <a:pt x="499" y="474289"/>
                  </a:moveTo>
                  <a:cubicBezTo>
                    <a:pt x="-6508" y="425241"/>
                    <a:pt x="60058" y="383856"/>
                    <a:pt x="221217" y="304810"/>
                  </a:cubicBezTo>
                  <a:cubicBezTo>
                    <a:pt x="382376" y="225764"/>
                    <a:pt x="716954" y="-1741"/>
                    <a:pt x="967451" y="11"/>
                  </a:cubicBezTo>
                  <a:cubicBezTo>
                    <a:pt x="1217948" y="1763"/>
                    <a:pt x="1559535" y="239777"/>
                    <a:pt x="1724197" y="315320"/>
                  </a:cubicBezTo>
                  <a:cubicBezTo>
                    <a:pt x="1888859" y="390863"/>
                    <a:pt x="1953673" y="395462"/>
                    <a:pt x="1955424" y="453269"/>
                  </a:cubicBezTo>
                  <a:cubicBezTo>
                    <a:pt x="1957175" y="511076"/>
                    <a:pt x="1878348" y="499033"/>
                    <a:pt x="1713686" y="578079"/>
                  </a:cubicBezTo>
                  <a:cubicBezTo>
                    <a:pt x="1549024" y="657125"/>
                    <a:pt x="1209189" y="924044"/>
                    <a:pt x="967451" y="927547"/>
                  </a:cubicBezTo>
                  <a:cubicBezTo>
                    <a:pt x="725713" y="931050"/>
                    <a:pt x="424418" y="674642"/>
                    <a:pt x="263259" y="599099"/>
                  </a:cubicBezTo>
                  <a:cubicBezTo>
                    <a:pt x="102100" y="523556"/>
                    <a:pt x="7506" y="523337"/>
                    <a:pt x="499" y="47428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87000">
                  <a:srgbClr val="F6BF66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62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94DF984-FF27-46A2-8BB5-1AF10C418471}"/>
                </a:ext>
              </a:extLst>
            </p:cNvPr>
            <p:cNvSpPr/>
            <p:nvPr/>
          </p:nvSpPr>
          <p:spPr>
            <a:xfrm>
              <a:off x="6795182" y="2384852"/>
              <a:ext cx="317405" cy="22313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itle 3">
            <a:extLst>
              <a:ext uri="{FF2B5EF4-FFF2-40B4-BE49-F238E27FC236}">
                <a16:creationId xmlns:a16="http://schemas.microsoft.com/office/drawing/2014/main" id="{0F003A4B-05B5-4690-8CA0-2B0EC7ADB873}"/>
              </a:ext>
            </a:extLst>
          </p:cNvPr>
          <p:cNvSpPr txBox="1">
            <a:spLocks/>
          </p:cNvSpPr>
          <p:nvPr/>
        </p:nvSpPr>
        <p:spPr>
          <a:xfrm>
            <a:off x="4347371" y="4986107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 220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B1A62162-E538-49F9-8CC3-7A35C8D21839}"/>
              </a:ext>
            </a:extLst>
          </p:cNvPr>
          <p:cNvSpPr txBox="1">
            <a:spLocks/>
          </p:cNvSpPr>
          <p:nvPr/>
        </p:nvSpPr>
        <p:spPr>
          <a:xfrm>
            <a:off x="4870108" y="6001969"/>
            <a:ext cx="76127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</a:t>
            </a:r>
            <a:r>
              <a:rPr lang="en-US" sz="11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220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F33B47-3BC5-4F23-AC20-824A0A347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flipH="1">
            <a:off x="6658415" y="3261143"/>
            <a:ext cx="2393736" cy="2640150"/>
          </a:xfrm>
          <a:prstGeom prst="rect">
            <a:avLst/>
          </a:prstGeom>
        </p:spPr>
      </p:pic>
      <p:sp>
        <p:nvSpPr>
          <p:cNvPr id="35" name="Title 3">
            <a:extLst>
              <a:ext uri="{FF2B5EF4-FFF2-40B4-BE49-F238E27FC236}">
                <a16:creationId xmlns:a16="http://schemas.microsoft.com/office/drawing/2014/main" id="{89FBB7BD-566E-42E2-A24C-2EFD3C47F2BB}"/>
              </a:ext>
            </a:extLst>
          </p:cNvPr>
          <p:cNvSpPr txBox="1">
            <a:spLocks/>
          </p:cNvSpPr>
          <p:nvPr/>
        </p:nvSpPr>
        <p:spPr>
          <a:xfrm>
            <a:off x="7385383" y="2814083"/>
            <a:ext cx="2210562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Hypertonic saline</a:t>
            </a:r>
            <a:endParaRPr lang="en-US" sz="16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36" name="Title 3">
            <a:extLst>
              <a:ext uri="{FF2B5EF4-FFF2-40B4-BE49-F238E27FC236}">
                <a16:creationId xmlns:a16="http://schemas.microsoft.com/office/drawing/2014/main" id="{803C5BDA-5F3E-42E7-BA1E-40EB360DD7C4}"/>
              </a:ext>
            </a:extLst>
          </p:cNvPr>
          <p:cNvSpPr txBox="1">
            <a:spLocks/>
          </p:cNvSpPr>
          <p:nvPr/>
        </p:nvSpPr>
        <p:spPr>
          <a:xfrm>
            <a:off x="4347646" y="499356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 290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B9DC188-5300-4E50-8F9C-FBE1DD50462B}"/>
              </a:ext>
            </a:extLst>
          </p:cNvPr>
          <p:cNvCxnSpPr>
            <a:cxnSpLocks/>
          </p:cNvCxnSpPr>
          <p:nvPr/>
        </p:nvCxnSpPr>
        <p:spPr>
          <a:xfrm flipH="1" flipV="1">
            <a:off x="5728054" y="5379522"/>
            <a:ext cx="14390" cy="33810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itle 3">
            <a:extLst>
              <a:ext uri="{FF2B5EF4-FFF2-40B4-BE49-F238E27FC236}">
                <a16:creationId xmlns:a16="http://schemas.microsoft.com/office/drawing/2014/main" id="{00F13197-8A30-460D-80A2-B8C5AC0ED37C}"/>
              </a:ext>
            </a:extLst>
          </p:cNvPr>
          <p:cNvSpPr txBox="1">
            <a:spLocks/>
          </p:cNvSpPr>
          <p:nvPr/>
        </p:nvSpPr>
        <p:spPr>
          <a:xfrm>
            <a:off x="4951994" y="5802183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0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0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BD01E5D-8F33-4563-9CEA-E5C55E795E52}"/>
              </a:ext>
            </a:extLst>
          </p:cNvPr>
          <p:cNvCxnSpPr>
            <a:cxnSpLocks/>
          </p:cNvCxnSpPr>
          <p:nvPr/>
        </p:nvCxnSpPr>
        <p:spPr>
          <a:xfrm flipH="1" flipV="1">
            <a:off x="5554578" y="5376320"/>
            <a:ext cx="14390" cy="33810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B9F99A0-2CDF-48BB-AF97-10239A250E20}"/>
              </a:ext>
            </a:extLst>
          </p:cNvPr>
          <p:cNvCxnSpPr>
            <a:cxnSpLocks/>
          </p:cNvCxnSpPr>
          <p:nvPr/>
        </p:nvCxnSpPr>
        <p:spPr>
          <a:xfrm flipH="1" flipV="1">
            <a:off x="5392093" y="5379406"/>
            <a:ext cx="14390" cy="33810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itle 3">
            <a:extLst>
              <a:ext uri="{FF2B5EF4-FFF2-40B4-BE49-F238E27FC236}">
                <a16:creationId xmlns:a16="http://schemas.microsoft.com/office/drawing/2014/main" id="{9F4C34A7-82B3-47E6-9144-707656F5F73D}"/>
              </a:ext>
            </a:extLst>
          </p:cNvPr>
          <p:cNvSpPr txBox="1">
            <a:spLocks/>
          </p:cNvSpPr>
          <p:nvPr/>
        </p:nvSpPr>
        <p:spPr>
          <a:xfrm>
            <a:off x="4636264" y="574786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0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0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" name="Title 3">
            <a:extLst>
              <a:ext uri="{FF2B5EF4-FFF2-40B4-BE49-F238E27FC236}">
                <a16:creationId xmlns:a16="http://schemas.microsoft.com/office/drawing/2014/main" id="{CB696EA1-71F7-4B6A-BB3A-567798C16C7E}"/>
              </a:ext>
            </a:extLst>
          </p:cNvPr>
          <p:cNvSpPr txBox="1">
            <a:spLocks/>
          </p:cNvSpPr>
          <p:nvPr/>
        </p:nvSpPr>
        <p:spPr>
          <a:xfrm>
            <a:off x="4951993" y="5189895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0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0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46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 animBg="1"/>
      <p:bldP spid="17" grpId="1" animBg="1"/>
      <p:bldP spid="41" grpId="0" animBg="1"/>
      <p:bldP spid="43" grpId="0"/>
      <p:bldP spid="48" grpId="0"/>
      <p:bldP spid="49" grpId="0" animBg="1"/>
      <p:bldP spid="50" grpId="0"/>
      <p:bldP spid="52" grpId="0"/>
      <p:bldP spid="53" grpId="0"/>
      <p:bldP spid="29" grpId="0"/>
      <p:bldP spid="29" grpId="1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lowchart: Stored Data 30">
            <a:extLst>
              <a:ext uri="{FF2B5EF4-FFF2-40B4-BE49-F238E27FC236}">
                <a16:creationId xmlns:a16="http://schemas.microsoft.com/office/drawing/2014/main" id="{0FFA15EC-DB63-4DA9-88EB-C6F1A2BFB51B}"/>
              </a:ext>
            </a:extLst>
          </p:cNvPr>
          <p:cNvSpPr/>
          <p:nvPr/>
        </p:nvSpPr>
        <p:spPr>
          <a:xfrm>
            <a:off x="4179689" y="4949439"/>
            <a:ext cx="3125511" cy="554898"/>
          </a:xfrm>
          <a:prstGeom prst="flowChartOnlineStorage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92000">
                <a:srgbClr val="EA9068"/>
              </a:gs>
              <a:gs pos="100000">
                <a:schemeClr val="accent5">
                  <a:lumMod val="60000"/>
                  <a:lumOff val="40000"/>
                </a:schemeClr>
              </a:gs>
              <a:gs pos="59000">
                <a:schemeClr val="accent5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0" y="241738"/>
            <a:ext cx="4800727" cy="733377"/>
          </a:xfrm>
        </p:spPr>
        <p:txBody>
          <a:bodyPr>
            <a:noAutofit/>
          </a:bodyPr>
          <a:lstStyle/>
          <a:p>
            <a:r>
              <a:rPr lang="en-US" sz="3200" dirty="0"/>
              <a:t>Management</a:t>
            </a:r>
            <a:endParaRPr lang="en-US" sz="3200" dirty="0">
              <a:latin typeface="+mn-lt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CC112D91-03CE-4BAC-8A40-394278D4166B}"/>
              </a:ext>
            </a:extLst>
          </p:cNvPr>
          <p:cNvSpPr txBox="1">
            <a:spLocks/>
          </p:cNvSpPr>
          <p:nvPr/>
        </p:nvSpPr>
        <p:spPr>
          <a:xfrm>
            <a:off x="1885094" y="1641502"/>
            <a:ext cx="1893783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Na</a:t>
            </a:r>
            <a:r>
              <a:rPr lang="en-US" sz="1600" baseline="30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+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Correction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1" name="Title 3">
            <a:extLst>
              <a:ext uri="{FF2B5EF4-FFF2-40B4-BE49-F238E27FC236}">
                <a16:creationId xmlns:a16="http://schemas.microsoft.com/office/drawing/2014/main" id="{C66FD6F9-B316-453E-917D-734D44C6C205}"/>
              </a:ext>
            </a:extLst>
          </p:cNvPr>
          <p:cNvSpPr txBox="1">
            <a:spLocks/>
          </p:cNvSpPr>
          <p:nvPr/>
        </p:nvSpPr>
        <p:spPr>
          <a:xfrm>
            <a:off x="7027480" y="1641502"/>
            <a:ext cx="3125514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Treatment of underlying cause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3" name="Title 3">
            <a:extLst>
              <a:ext uri="{FF2B5EF4-FFF2-40B4-BE49-F238E27FC236}">
                <a16:creationId xmlns:a16="http://schemas.microsoft.com/office/drawing/2014/main" id="{4756D3FD-CEFA-4C79-A535-2F8D258408BC}"/>
              </a:ext>
            </a:extLst>
          </p:cNvPr>
          <p:cNvSpPr txBox="1">
            <a:spLocks/>
          </p:cNvSpPr>
          <p:nvPr/>
        </p:nvSpPr>
        <p:spPr>
          <a:xfrm>
            <a:off x="866863" y="2413983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b="1" dirty="0">
                <a:latin typeface="+mn-lt"/>
              </a:rPr>
              <a:t>Acute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444BC66-6FE3-48A3-808E-7AF009E69573}"/>
              </a:ext>
            </a:extLst>
          </p:cNvPr>
          <p:cNvCxnSpPr>
            <a:cxnSpLocks/>
          </p:cNvCxnSpPr>
          <p:nvPr/>
        </p:nvCxnSpPr>
        <p:spPr>
          <a:xfrm flipH="1">
            <a:off x="1734207" y="2095421"/>
            <a:ext cx="246265" cy="318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5D0D835-BEEA-401E-A9D1-8BFC8369B9B6}"/>
              </a:ext>
            </a:extLst>
          </p:cNvPr>
          <p:cNvCxnSpPr>
            <a:cxnSpLocks/>
          </p:cNvCxnSpPr>
          <p:nvPr/>
        </p:nvCxnSpPr>
        <p:spPr>
          <a:xfrm>
            <a:off x="3705308" y="2079354"/>
            <a:ext cx="379359" cy="360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3">
            <a:extLst>
              <a:ext uri="{FF2B5EF4-FFF2-40B4-BE49-F238E27FC236}">
                <a16:creationId xmlns:a16="http://schemas.microsoft.com/office/drawing/2014/main" id="{478B5393-D63D-4DEE-A831-2BDDED0FFD18}"/>
              </a:ext>
            </a:extLst>
          </p:cNvPr>
          <p:cNvSpPr txBox="1">
            <a:spLocks/>
          </p:cNvSpPr>
          <p:nvPr/>
        </p:nvSpPr>
        <p:spPr>
          <a:xfrm>
            <a:off x="309355" y="2787109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&lt; 48 h &amp; signs of cerebral oedema</a:t>
            </a:r>
            <a:endParaRPr lang="en-US" sz="16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49" name="Title 3">
            <a:extLst>
              <a:ext uri="{FF2B5EF4-FFF2-40B4-BE49-F238E27FC236}">
                <a16:creationId xmlns:a16="http://schemas.microsoft.com/office/drawing/2014/main" id="{1FF0D346-9B63-493F-BD4E-32F02ACA5D2E}"/>
              </a:ext>
            </a:extLst>
          </p:cNvPr>
          <p:cNvSpPr txBox="1">
            <a:spLocks/>
          </p:cNvSpPr>
          <p:nvPr/>
        </p:nvSpPr>
        <p:spPr>
          <a:xfrm>
            <a:off x="309355" y="3619078"/>
            <a:ext cx="2849704" cy="127626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150 mL over 20 minutes, which may be repeated once or twice over the initial hours of observation, depending on the neurological response and rise in plasma sodium</a:t>
            </a:r>
            <a:endParaRPr lang="en-US" sz="12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0" name="Title 3">
            <a:extLst>
              <a:ext uri="{FF2B5EF4-FFF2-40B4-BE49-F238E27FC236}">
                <a16:creationId xmlns:a16="http://schemas.microsoft.com/office/drawing/2014/main" id="{690EA3C1-52C5-4BBD-B01C-61AA2157B611}"/>
              </a:ext>
            </a:extLst>
          </p:cNvPr>
          <p:cNvSpPr txBox="1">
            <a:spLocks/>
          </p:cNvSpPr>
          <p:nvPr/>
        </p:nvSpPr>
        <p:spPr>
          <a:xfrm>
            <a:off x="309355" y="3200092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Rapid correction with 3% Saline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2" name="Title 3">
            <a:extLst>
              <a:ext uri="{FF2B5EF4-FFF2-40B4-BE49-F238E27FC236}">
                <a16:creationId xmlns:a16="http://schemas.microsoft.com/office/drawing/2014/main" id="{EB563B04-5E01-48BA-8AA6-AF39AD1FD68F}"/>
              </a:ext>
            </a:extLst>
          </p:cNvPr>
          <p:cNvSpPr txBox="1">
            <a:spLocks/>
          </p:cNvSpPr>
          <p:nvPr/>
        </p:nvSpPr>
        <p:spPr>
          <a:xfrm>
            <a:off x="3401943" y="2428256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b="1" dirty="0">
                <a:latin typeface="+mn-lt"/>
              </a:rPr>
              <a:t>Chronic</a:t>
            </a:r>
          </a:p>
        </p:txBody>
      </p:sp>
      <p:sp>
        <p:nvSpPr>
          <p:cNvPr id="53" name="Title 3">
            <a:extLst>
              <a:ext uri="{FF2B5EF4-FFF2-40B4-BE49-F238E27FC236}">
                <a16:creationId xmlns:a16="http://schemas.microsoft.com/office/drawing/2014/main" id="{584A2E69-3B40-4DCE-B3CC-5318A41D1C5C}"/>
              </a:ext>
            </a:extLst>
          </p:cNvPr>
          <p:cNvSpPr txBox="1">
            <a:spLocks/>
          </p:cNvSpPr>
          <p:nvPr/>
        </p:nvSpPr>
        <p:spPr>
          <a:xfrm>
            <a:off x="3705308" y="2787108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Rapid correction is hazardous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A3B111D-63EB-4F43-8719-9C6A23D1A036}"/>
              </a:ext>
            </a:extLst>
          </p:cNvPr>
          <p:cNvCxnSpPr>
            <a:cxnSpLocks/>
          </p:cNvCxnSpPr>
          <p:nvPr/>
        </p:nvCxnSpPr>
        <p:spPr>
          <a:xfrm>
            <a:off x="3401943" y="2806206"/>
            <a:ext cx="0" cy="3365604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D78E526-7B81-4A4E-911F-EC90739EC848}"/>
              </a:ext>
            </a:extLst>
          </p:cNvPr>
          <p:cNvGrpSpPr/>
          <p:nvPr/>
        </p:nvGrpSpPr>
        <p:grpSpPr>
          <a:xfrm rot="19956131">
            <a:off x="5171521" y="5924109"/>
            <a:ext cx="682946" cy="366505"/>
            <a:chOff x="5728135" y="2068254"/>
            <a:chExt cx="2134087" cy="927582"/>
          </a:xfrm>
        </p:grpSpPr>
        <p:sp>
          <p:nvSpPr>
            <p:cNvPr id="27" name="Oval 1">
              <a:extLst>
                <a:ext uri="{FF2B5EF4-FFF2-40B4-BE49-F238E27FC236}">
                  <a16:creationId xmlns:a16="http://schemas.microsoft.com/office/drawing/2014/main" id="{1EC5D0CE-F7FC-4636-A3FB-603BB7500D6B}"/>
                </a:ext>
              </a:extLst>
            </p:cNvPr>
            <p:cNvSpPr/>
            <p:nvPr/>
          </p:nvSpPr>
          <p:spPr>
            <a:xfrm>
              <a:off x="5728135" y="2068254"/>
              <a:ext cx="2134087" cy="927582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</a:schemeClr>
                </a:gs>
                <a:gs pos="87000">
                  <a:srgbClr val="F6BF66"/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62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94DF984-FF27-46A2-8BB5-1AF10C418471}"/>
                </a:ext>
              </a:extLst>
            </p:cNvPr>
            <p:cNvSpPr/>
            <p:nvPr/>
          </p:nvSpPr>
          <p:spPr>
            <a:xfrm>
              <a:off x="6795182" y="2384852"/>
              <a:ext cx="317404" cy="223133"/>
            </a:xfrm>
            <a:prstGeom prst="cloud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itle 3">
            <a:extLst>
              <a:ext uri="{FF2B5EF4-FFF2-40B4-BE49-F238E27FC236}">
                <a16:creationId xmlns:a16="http://schemas.microsoft.com/office/drawing/2014/main" id="{0F003A4B-05B5-4690-8CA0-2B0EC7ADB873}"/>
              </a:ext>
            </a:extLst>
          </p:cNvPr>
          <p:cNvSpPr txBox="1">
            <a:spLocks/>
          </p:cNvSpPr>
          <p:nvPr/>
        </p:nvSpPr>
        <p:spPr>
          <a:xfrm>
            <a:off x="4347371" y="4986107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 220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B1A62162-E538-49F9-8CC3-7A35C8D21839}"/>
              </a:ext>
            </a:extLst>
          </p:cNvPr>
          <p:cNvSpPr txBox="1">
            <a:spLocks/>
          </p:cNvSpPr>
          <p:nvPr/>
        </p:nvSpPr>
        <p:spPr>
          <a:xfrm>
            <a:off x="4863936" y="5931218"/>
            <a:ext cx="76127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100" dirty="0" err="1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Osmo</a:t>
            </a:r>
            <a:r>
              <a:rPr lang="en-US" sz="11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290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F33B47-3BC5-4F23-AC20-824A0A347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flipH="1">
            <a:off x="6658415" y="3261143"/>
            <a:ext cx="2393736" cy="2640150"/>
          </a:xfrm>
          <a:prstGeom prst="rect">
            <a:avLst/>
          </a:prstGeom>
        </p:spPr>
      </p:pic>
      <p:sp>
        <p:nvSpPr>
          <p:cNvPr id="35" name="Title 3">
            <a:extLst>
              <a:ext uri="{FF2B5EF4-FFF2-40B4-BE49-F238E27FC236}">
                <a16:creationId xmlns:a16="http://schemas.microsoft.com/office/drawing/2014/main" id="{89FBB7BD-566E-42E2-A24C-2EFD3C47F2BB}"/>
              </a:ext>
            </a:extLst>
          </p:cNvPr>
          <p:cNvSpPr txBox="1">
            <a:spLocks/>
          </p:cNvSpPr>
          <p:nvPr/>
        </p:nvSpPr>
        <p:spPr>
          <a:xfrm>
            <a:off x="7385383" y="2814083"/>
            <a:ext cx="2210562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Hypertonic saline</a:t>
            </a:r>
            <a:endParaRPr lang="en-US" sz="16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36" name="Title 3">
            <a:extLst>
              <a:ext uri="{FF2B5EF4-FFF2-40B4-BE49-F238E27FC236}">
                <a16:creationId xmlns:a16="http://schemas.microsoft.com/office/drawing/2014/main" id="{803C5BDA-5F3E-42E7-BA1E-40EB360DD7C4}"/>
              </a:ext>
            </a:extLst>
          </p:cNvPr>
          <p:cNvSpPr txBox="1">
            <a:spLocks/>
          </p:cNvSpPr>
          <p:nvPr/>
        </p:nvSpPr>
        <p:spPr>
          <a:xfrm>
            <a:off x="4347646" y="4993561"/>
            <a:ext cx="1565577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2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Plasma Osmolality 290</a:t>
            </a:r>
            <a:endParaRPr lang="en-US" sz="12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0" name="Title 3">
            <a:extLst>
              <a:ext uri="{FF2B5EF4-FFF2-40B4-BE49-F238E27FC236}">
                <a16:creationId xmlns:a16="http://schemas.microsoft.com/office/drawing/2014/main" id="{00F13197-8A30-460D-80A2-B8C5AC0ED37C}"/>
              </a:ext>
            </a:extLst>
          </p:cNvPr>
          <p:cNvSpPr txBox="1">
            <a:spLocks/>
          </p:cNvSpPr>
          <p:nvPr/>
        </p:nvSpPr>
        <p:spPr>
          <a:xfrm>
            <a:off x="6424580" y="5226563"/>
            <a:ext cx="459332" cy="554898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0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0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" name="Title 3">
            <a:extLst>
              <a:ext uri="{FF2B5EF4-FFF2-40B4-BE49-F238E27FC236}">
                <a16:creationId xmlns:a16="http://schemas.microsoft.com/office/drawing/2014/main" id="{CB696EA1-71F7-4B6A-BB3A-567798C16C7E}"/>
              </a:ext>
            </a:extLst>
          </p:cNvPr>
          <p:cNvSpPr txBox="1">
            <a:spLocks/>
          </p:cNvSpPr>
          <p:nvPr/>
        </p:nvSpPr>
        <p:spPr>
          <a:xfrm>
            <a:off x="5802803" y="5282891"/>
            <a:ext cx="612236" cy="327627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0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0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3" name="Title 3">
            <a:extLst>
              <a:ext uri="{FF2B5EF4-FFF2-40B4-BE49-F238E27FC236}">
                <a16:creationId xmlns:a16="http://schemas.microsoft.com/office/drawing/2014/main" id="{FBBCFF66-142A-4D87-8C51-DA886B8AFABC}"/>
              </a:ext>
            </a:extLst>
          </p:cNvPr>
          <p:cNvSpPr txBox="1">
            <a:spLocks/>
          </p:cNvSpPr>
          <p:nvPr/>
        </p:nvSpPr>
        <p:spPr>
          <a:xfrm>
            <a:off x="6077811" y="4976650"/>
            <a:ext cx="578027" cy="317843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</a:t>
            </a:r>
            <a:r>
              <a:rPr lang="en-US" sz="1000" b="1" baseline="-25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2</a:t>
            </a:r>
            <a:r>
              <a:rPr lang="en-US" sz="10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</a:t>
            </a:r>
            <a:endParaRPr lang="en-US" sz="10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4" name="Title 3">
            <a:extLst>
              <a:ext uri="{FF2B5EF4-FFF2-40B4-BE49-F238E27FC236}">
                <a16:creationId xmlns:a16="http://schemas.microsoft.com/office/drawing/2014/main" id="{1D6B9CFD-5333-4EE7-85E5-AA0847A7A0FB}"/>
              </a:ext>
            </a:extLst>
          </p:cNvPr>
          <p:cNvSpPr txBox="1">
            <a:spLocks/>
          </p:cNvSpPr>
          <p:nvPr/>
        </p:nvSpPr>
        <p:spPr>
          <a:xfrm>
            <a:off x="3670443" y="3231622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‘Central pontine myelinolysis’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37" name="Title 3">
            <a:extLst>
              <a:ext uri="{FF2B5EF4-FFF2-40B4-BE49-F238E27FC236}">
                <a16:creationId xmlns:a16="http://schemas.microsoft.com/office/drawing/2014/main" id="{95C88F06-E9DD-4193-8143-CAA565EC5012}"/>
              </a:ext>
            </a:extLst>
          </p:cNvPr>
          <p:cNvSpPr txBox="1">
            <a:spLocks/>
          </p:cNvSpPr>
          <p:nvPr/>
        </p:nvSpPr>
        <p:spPr>
          <a:xfrm>
            <a:off x="3705308" y="3657907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Rate of correction - 10 mmol/24h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7202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0" y="241738"/>
            <a:ext cx="4800727" cy="733377"/>
          </a:xfrm>
        </p:spPr>
        <p:txBody>
          <a:bodyPr>
            <a:noAutofit/>
          </a:bodyPr>
          <a:lstStyle/>
          <a:p>
            <a:r>
              <a:rPr lang="en-US" sz="3200" dirty="0"/>
              <a:t>Management</a:t>
            </a:r>
            <a:endParaRPr lang="en-US" sz="3200" dirty="0">
              <a:latin typeface="+mn-lt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CC112D91-03CE-4BAC-8A40-394278D4166B}"/>
              </a:ext>
            </a:extLst>
          </p:cNvPr>
          <p:cNvSpPr txBox="1">
            <a:spLocks/>
          </p:cNvSpPr>
          <p:nvPr/>
        </p:nvSpPr>
        <p:spPr>
          <a:xfrm>
            <a:off x="1885094" y="1641502"/>
            <a:ext cx="1893783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Na</a:t>
            </a:r>
            <a:r>
              <a:rPr lang="en-US" sz="1600" baseline="30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+</a:t>
            </a: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Correction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1" name="Title 3">
            <a:extLst>
              <a:ext uri="{FF2B5EF4-FFF2-40B4-BE49-F238E27FC236}">
                <a16:creationId xmlns:a16="http://schemas.microsoft.com/office/drawing/2014/main" id="{C66FD6F9-B316-453E-917D-734D44C6C205}"/>
              </a:ext>
            </a:extLst>
          </p:cNvPr>
          <p:cNvSpPr txBox="1">
            <a:spLocks/>
          </p:cNvSpPr>
          <p:nvPr/>
        </p:nvSpPr>
        <p:spPr>
          <a:xfrm>
            <a:off x="7027480" y="1641502"/>
            <a:ext cx="3125514" cy="39935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Treatment of underlying cause</a:t>
            </a:r>
            <a:endParaRPr lang="en-US" sz="1600" b="1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3" name="Title 3">
            <a:extLst>
              <a:ext uri="{FF2B5EF4-FFF2-40B4-BE49-F238E27FC236}">
                <a16:creationId xmlns:a16="http://schemas.microsoft.com/office/drawing/2014/main" id="{4756D3FD-CEFA-4C79-A535-2F8D258408BC}"/>
              </a:ext>
            </a:extLst>
          </p:cNvPr>
          <p:cNvSpPr txBox="1">
            <a:spLocks/>
          </p:cNvSpPr>
          <p:nvPr/>
        </p:nvSpPr>
        <p:spPr>
          <a:xfrm>
            <a:off x="866863" y="2413983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b="1" dirty="0">
                <a:latin typeface="+mn-lt"/>
              </a:rPr>
              <a:t>Acute</a:t>
            </a:r>
          </a:p>
        </p:txBody>
      </p:sp>
      <p:sp>
        <p:nvSpPr>
          <p:cNvPr id="45" name="Title 3">
            <a:extLst>
              <a:ext uri="{FF2B5EF4-FFF2-40B4-BE49-F238E27FC236}">
                <a16:creationId xmlns:a16="http://schemas.microsoft.com/office/drawing/2014/main" id="{BFDB14EC-1FD1-4339-AEB4-2707F8D5ADC4}"/>
              </a:ext>
            </a:extLst>
          </p:cNvPr>
          <p:cNvSpPr txBox="1">
            <a:spLocks/>
          </p:cNvSpPr>
          <p:nvPr/>
        </p:nvSpPr>
        <p:spPr>
          <a:xfrm>
            <a:off x="6887890" y="2366456"/>
            <a:ext cx="1465514" cy="37795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solidFill>
                  <a:schemeClr val="bg1"/>
                </a:solidFill>
                <a:latin typeface="+mn-lt"/>
              </a:rPr>
              <a:t>Hypovolemia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444BC66-6FE3-48A3-808E-7AF009E69573}"/>
              </a:ext>
            </a:extLst>
          </p:cNvPr>
          <p:cNvCxnSpPr>
            <a:cxnSpLocks/>
          </p:cNvCxnSpPr>
          <p:nvPr/>
        </p:nvCxnSpPr>
        <p:spPr>
          <a:xfrm flipH="1">
            <a:off x="1734207" y="2095421"/>
            <a:ext cx="246265" cy="318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5D0D835-BEEA-401E-A9D1-8BFC8369B9B6}"/>
              </a:ext>
            </a:extLst>
          </p:cNvPr>
          <p:cNvCxnSpPr>
            <a:cxnSpLocks/>
          </p:cNvCxnSpPr>
          <p:nvPr/>
        </p:nvCxnSpPr>
        <p:spPr>
          <a:xfrm>
            <a:off x="3705308" y="2079354"/>
            <a:ext cx="379359" cy="360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3">
            <a:extLst>
              <a:ext uri="{FF2B5EF4-FFF2-40B4-BE49-F238E27FC236}">
                <a16:creationId xmlns:a16="http://schemas.microsoft.com/office/drawing/2014/main" id="{478B5393-D63D-4DEE-A831-2BDDED0FFD18}"/>
              </a:ext>
            </a:extLst>
          </p:cNvPr>
          <p:cNvSpPr txBox="1">
            <a:spLocks/>
          </p:cNvSpPr>
          <p:nvPr/>
        </p:nvSpPr>
        <p:spPr>
          <a:xfrm>
            <a:off x="309355" y="2787109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&lt; 48 h &amp; signs of cerebral oedema</a:t>
            </a:r>
            <a:endParaRPr lang="en-US" sz="16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49" name="Title 3">
            <a:extLst>
              <a:ext uri="{FF2B5EF4-FFF2-40B4-BE49-F238E27FC236}">
                <a16:creationId xmlns:a16="http://schemas.microsoft.com/office/drawing/2014/main" id="{1FF0D346-9B63-493F-BD4E-32F02ACA5D2E}"/>
              </a:ext>
            </a:extLst>
          </p:cNvPr>
          <p:cNvSpPr txBox="1">
            <a:spLocks/>
          </p:cNvSpPr>
          <p:nvPr/>
        </p:nvSpPr>
        <p:spPr>
          <a:xfrm>
            <a:off x="309355" y="3619078"/>
            <a:ext cx="2849704" cy="127626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150 mL over 20 minutes, which may be repeated once or twice over the initial hours of observation, depending on the neurological response and rise in plasma sodium</a:t>
            </a:r>
            <a:endParaRPr lang="en-US" sz="12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0" name="Title 3">
            <a:extLst>
              <a:ext uri="{FF2B5EF4-FFF2-40B4-BE49-F238E27FC236}">
                <a16:creationId xmlns:a16="http://schemas.microsoft.com/office/drawing/2014/main" id="{690EA3C1-52C5-4BBD-B01C-61AA2157B611}"/>
              </a:ext>
            </a:extLst>
          </p:cNvPr>
          <p:cNvSpPr txBox="1">
            <a:spLocks/>
          </p:cNvSpPr>
          <p:nvPr/>
        </p:nvSpPr>
        <p:spPr>
          <a:xfrm>
            <a:off x="309355" y="3200092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Rapid correction with 3% Saline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2" name="Title 3">
            <a:extLst>
              <a:ext uri="{FF2B5EF4-FFF2-40B4-BE49-F238E27FC236}">
                <a16:creationId xmlns:a16="http://schemas.microsoft.com/office/drawing/2014/main" id="{EB563B04-5E01-48BA-8AA6-AF39AD1FD68F}"/>
              </a:ext>
            </a:extLst>
          </p:cNvPr>
          <p:cNvSpPr txBox="1">
            <a:spLocks/>
          </p:cNvSpPr>
          <p:nvPr/>
        </p:nvSpPr>
        <p:spPr>
          <a:xfrm>
            <a:off x="3401943" y="2428256"/>
            <a:ext cx="1578855" cy="377950"/>
          </a:xfrm>
          <a:prstGeom prst="rect">
            <a:avLst/>
          </a:prstGeom>
          <a:noFill/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b="1" dirty="0">
                <a:latin typeface="+mn-lt"/>
              </a:rPr>
              <a:t>Chronic</a:t>
            </a:r>
          </a:p>
        </p:txBody>
      </p:sp>
      <p:sp>
        <p:nvSpPr>
          <p:cNvPr id="53" name="Title 3">
            <a:extLst>
              <a:ext uri="{FF2B5EF4-FFF2-40B4-BE49-F238E27FC236}">
                <a16:creationId xmlns:a16="http://schemas.microsoft.com/office/drawing/2014/main" id="{584A2E69-3B40-4DCE-B3CC-5318A41D1C5C}"/>
              </a:ext>
            </a:extLst>
          </p:cNvPr>
          <p:cNvSpPr txBox="1">
            <a:spLocks/>
          </p:cNvSpPr>
          <p:nvPr/>
        </p:nvSpPr>
        <p:spPr>
          <a:xfrm>
            <a:off x="3705308" y="2787108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Rapid correction is hazardous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4" name="Title 3">
            <a:extLst>
              <a:ext uri="{FF2B5EF4-FFF2-40B4-BE49-F238E27FC236}">
                <a16:creationId xmlns:a16="http://schemas.microsoft.com/office/drawing/2014/main" id="{183EA99B-2064-4549-A1C8-1C8243212879}"/>
              </a:ext>
            </a:extLst>
          </p:cNvPr>
          <p:cNvSpPr txBox="1">
            <a:spLocks/>
          </p:cNvSpPr>
          <p:nvPr/>
        </p:nvSpPr>
        <p:spPr>
          <a:xfrm>
            <a:off x="3670443" y="3231622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‘Central pontine myelinolysis’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55" name="Title 3">
            <a:extLst>
              <a:ext uri="{FF2B5EF4-FFF2-40B4-BE49-F238E27FC236}">
                <a16:creationId xmlns:a16="http://schemas.microsoft.com/office/drawing/2014/main" id="{6A24A34A-DE38-4E74-982D-1E65A4C1A025}"/>
              </a:ext>
            </a:extLst>
          </p:cNvPr>
          <p:cNvSpPr txBox="1">
            <a:spLocks/>
          </p:cNvSpPr>
          <p:nvPr/>
        </p:nvSpPr>
        <p:spPr>
          <a:xfrm>
            <a:off x="3705308" y="3657907"/>
            <a:ext cx="2849704" cy="457815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Rate of correction - 10 mmol/24h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1D50689-32F0-4911-BDE1-62104CE320E3}"/>
              </a:ext>
            </a:extLst>
          </p:cNvPr>
          <p:cNvCxnSpPr>
            <a:cxnSpLocks/>
          </p:cNvCxnSpPr>
          <p:nvPr/>
        </p:nvCxnSpPr>
        <p:spPr>
          <a:xfrm>
            <a:off x="6638993" y="2257430"/>
            <a:ext cx="0" cy="4174901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A3B111D-63EB-4F43-8719-9C6A23D1A036}"/>
              </a:ext>
            </a:extLst>
          </p:cNvPr>
          <p:cNvCxnSpPr>
            <a:cxnSpLocks/>
          </p:cNvCxnSpPr>
          <p:nvPr/>
        </p:nvCxnSpPr>
        <p:spPr>
          <a:xfrm>
            <a:off x="3401943" y="2806206"/>
            <a:ext cx="0" cy="3365604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itle 3">
            <a:extLst>
              <a:ext uri="{FF2B5EF4-FFF2-40B4-BE49-F238E27FC236}">
                <a16:creationId xmlns:a16="http://schemas.microsoft.com/office/drawing/2014/main" id="{101C7380-7102-4301-9146-48FB27630B81}"/>
              </a:ext>
            </a:extLst>
          </p:cNvPr>
          <p:cNvSpPr txBox="1">
            <a:spLocks/>
          </p:cNvSpPr>
          <p:nvPr/>
        </p:nvSpPr>
        <p:spPr>
          <a:xfrm>
            <a:off x="8472251" y="2323239"/>
            <a:ext cx="2849704" cy="67221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Controlling source of Na</a:t>
            </a:r>
            <a:r>
              <a:rPr lang="en-US" sz="1300" baseline="300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+</a:t>
            </a: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 loss</a:t>
            </a:r>
          </a:p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IV saline, if clinically indicated</a:t>
            </a:r>
            <a:endParaRPr lang="en-US" sz="13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67" name="Title 3">
            <a:extLst>
              <a:ext uri="{FF2B5EF4-FFF2-40B4-BE49-F238E27FC236}">
                <a16:creationId xmlns:a16="http://schemas.microsoft.com/office/drawing/2014/main" id="{EF31CDBB-79D2-4F56-BBFD-2E8BB1196DE2}"/>
              </a:ext>
            </a:extLst>
          </p:cNvPr>
          <p:cNvSpPr txBox="1">
            <a:spLocks/>
          </p:cNvSpPr>
          <p:nvPr/>
        </p:nvSpPr>
        <p:spPr>
          <a:xfrm>
            <a:off x="6887890" y="3428999"/>
            <a:ext cx="1465514" cy="37795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solidFill>
                  <a:schemeClr val="bg1"/>
                </a:solidFill>
                <a:latin typeface="+mn-lt"/>
              </a:rPr>
              <a:t>Euvolemia</a:t>
            </a:r>
          </a:p>
        </p:txBody>
      </p:sp>
      <p:sp>
        <p:nvSpPr>
          <p:cNvPr id="68" name="Title 3">
            <a:extLst>
              <a:ext uri="{FF2B5EF4-FFF2-40B4-BE49-F238E27FC236}">
                <a16:creationId xmlns:a16="http://schemas.microsoft.com/office/drawing/2014/main" id="{6E15360E-FF9C-4E6F-BAFA-202E1A098EDB}"/>
              </a:ext>
            </a:extLst>
          </p:cNvPr>
          <p:cNvSpPr txBox="1">
            <a:spLocks/>
          </p:cNvSpPr>
          <p:nvPr/>
        </p:nvSpPr>
        <p:spPr>
          <a:xfrm>
            <a:off x="8475432" y="3428999"/>
            <a:ext cx="3407211" cy="157392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Fluid restriction -  600–1000 mL/24 hours</a:t>
            </a:r>
          </a:p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SIADH</a:t>
            </a:r>
          </a:p>
          <a:p>
            <a:pPr marL="284163" lvl="1" indent="-115888">
              <a:lnSpc>
                <a:spcPct val="130000"/>
              </a:lnSpc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Withdrawal of precipitating stimulus</a:t>
            </a:r>
          </a:p>
          <a:p>
            <a:pPr marL="284163" lvl="1" indent="-115888">
              <a:lnSpc>
                <a:spcPct val="130000"/>
              </a:lnSpc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Oral urea therapy</a:t>
            </a:r>
          </a:p>
          <a:p>
            <a:pPr marL="284163" lvl="1" indent="-115888">
              <a:lnSpc>
                <a:spcPct val="130000"/>
              </a:lnSpc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Oral vasopressin receptor antagonists - Tolvaptan</a:t>
            </a:r>
            <a:endParaRPr lang="en-US" sz="12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69" name="Title 3">
            <a:extLst>
              <a:ext uri="{FF2B5EF4-FFF2-40B4-BE49-F238E27FC236}">
                <a16:creationId xmlns:a16="http://schemas.microsoft.com/office/drawing/2014/main" id="{B8F66D7D-2D46-4CD0-AD45-B045CF61F39B}"/>
              </a:ext>
            </a:extLst>
          </p:cNvPr>
          <p:cNvSpPr txBox="1">
            <a:spLocks/>
          </p:cNvSpPr>
          <p:nvPr/>
        </p:nvSpPr>
        <p:spPr>
          <a:xfrm>
            <a:off x="6908512" y="5070478"/>
            <a:ext cx="1465514" cy="37795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solidFill>
                  <a:schemeClr val="bg1"/>
                </a:solidFill>
                <a:latin typeface="+mn-lt"/>
              </a:rPr>
              <a:t>Hypervolemia</a:t>
            </a:r>
          </a:p>
        </p:txBody>
      </p:sp>
      <p:sp>
        <p:nvSpPr>
          <p:cNvPr id="70" name="Title 3">
            <a:extLst>
              <a:ext uri="{FF2B5EF4-FFF2-40B4-BE49-F238E27FC236}">
                <a16:creationId xmlns:a16="http://schemas.microsoft.com/office/drawing/2014/main" id="{3A725318-05B3-48F2-AD98-7D25C2EB2729}"/>
              </a:ext>
            </a:extLst>
          </p:cNvPr>
          <p:cNvSpPr txBox="1">
            <a:spLocks/>
          </p:cNvSpPr>
          <p:nvPr/>
        </p:nvSpPr>
        <p:spPr>
          <a:xfrm>
            <a:off x="8496054" y="5070478"/>
            <a:ext cx="3407211" cy="1101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Treatment of underlying cause</a:t>
            </a:r>
          </a:p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Diuretics </a:t>
            </a:r>
          </a:p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r>
              <a:rPr lang="en-US" sz="13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Fluid restriction</a:t>
            </a:r>
          </a:p>
          <a:p>
            <a:pPr marL="171450" indent="-171450">
              <a:lnSpc>
                <a:spcPct val="130000"/>
              </a:lnSpc>
              <a:buSzPct val="80000"/>
              <a:buFont typeface="Lato" panose="020F0502020204030203" pitchFamily="34" charset="0"/>
              <a:buChar char="-"/>
            </a:pPr>
            <a:endParaRPr lang="en-US" sz="12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E97785-841C-4171-9807-05DDB597A6EE}"/>
              </a:ext>
            </a:extLst>
          </p:cNvPr>
          <p:cNvSpPr txBox="1"/>
          <p:nvPr/>
        </p:nvSpPr>
        <p:spPr>
          <a:xfrm>
            <a:off x="8496054" y="5879422"/>
            <a:ext cx="240511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rgbClr val="3A495C"/>
                </a:solidFill>
                <a:cs typeface="Calibri" panose="020F0502020204030204" pitchFamily="34" charset="0"/>
              </a:rPr>
              <a:t>-   Potassium sparing diuretics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89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60" grpId="0" animBg="1"/>
      <p:bldP spid="67" grpId="0" animBg="1"/>
      <p:bldP spid="68" grpId="0" animBg="1"/>
      <p:bldP spid="69" grpId="0" animBg="1"/>
      <p:bldP spid="70" grpId="0" animBg="1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87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07B0-7BD7-49CE-9522-4D11AB346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6445"/>
            <a:ext cx="10515600" cy="1500188"/>
          </a:xfrm>
        </p:spPr>
        <p:txBody>
          <a:bodyPr/>
          <a:lstStyle/>
          <a:p>
            <a:r>
              <a:rPr lang="en-US" dirty="0"/>
              <a:t>Pathophysiology &amp; Causes</a:t>
            </a:r>
          </a:p>
        </p:txBody>
      </p:sp>
    </p:spTree>
    <p:extLst>
      <p:ext uri="{BB962C8B-B14F-4D97-AF65-F5344CB8AC3E}">
        <p14:creationId xmlns:p14="http://schemas.microsoft.com/office/powerpoint/2010/main" val="116914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5238D6-FDF1-45B7-95AF-8C621C49B2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77814" y="2603827"/>
            <a:ext cx="7570076" cy="881451"/>
          </a:xfrm>
        </p:spPr>
        <p:txBody>
          <a:bodyPr/>
          <a:lstStyle/>
          <a:p>
            <a:r>
              <a:rPr lang="en-US" b="1" dirty="0"/>
              <a:t>Na</a:t>
            </a:r>
            <a:r>
              <a:rPr lang="en-US" b="1" baseline="30000" dirty="0"/>
              <a:t>+</a:t>
            </a:r>
            <a:r>
              <a:rPr lang="en-US" dirty="0"/>
              <a:t> - Major </a:t>
            </a:r>
            <a:r>
              <a:rPr lang="en-US" i="1" dirty="0"/>
              <a:t>extracellular</a:t>
            </a:r>
            <a:r>
              <a:rPr lang="en-US" dirty="0"/>
              <a:t>  cation</a:t>
            </a:r>
          </a:p>
          <a:p>
            <a:pPr marL="0" indent="0">
              <a:buNone/>
            </a:pPr>
            <a:r>
              <a:rPr lang="en-US" dirty="0"/>
              <a:t>   Change in [Na</a:t>
            </a:r>
            <a:r>
              <a:rPr lang="en-US" baseline="30000" dirty="0"/>
              <a:t>+</a:t>
            </a:r>
            <a:r>
              <a:rPr lang="en-US" dirty="0"/>
              <a:t>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929" y="303872"/>
            <a:ext cx="5218514" cy="471547"/>
          </a:xfrm>
        </p:spPr>
        <p:txBody>
          <a:bodyPr>
            <a:normAutofit/>
          </a:bodyPr>
          <a:lstStyle/>
          <a:p>
            <a:r>
              <a:rPr lang="en-US" sz="2400" dirty="0"/>
              <a:t>Hyponatremia </a:t>
            </a:r>
            <a:r>
              <a:rPr lang="en-US" sz="2000" dirty="0">
                <a:latin typeface="+mn-lt"/>
              </a:rPr>
              <a:t>- [Na</a:t>
            </a:r>
            <a:r>
              <a:rPr lang="en-US" sz="2000" baseline="30000" dirty="0">
                <a:latin typeface="+mn-lt"/>
              </a:rPr>
              <a:t>+</a:t>
            </a:r>
            <a:r>
              <a:rPr lang="en-US" sz="2000" dirty="0">
                <a:latin typeface="+mn-lt"/>
              </a:rPr>
              <a:t>] &lt; 135 mmol/L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1BA404F-7518-458A-A478-567448F8EBFB}"/>
              </a:ext>
            </a:extLst>
          </p:cNvPr>
          <p:cNvSpPr txBox="1">
            <a:spLocks/>
          </p:cNvSpPr>
          <p:nvPr/>
        </p:nvSpPr>
        <p:spPr>
          <a:xfrm>
            <a:off x="2477814" y="3711568"/>
            <a:ext cx="2017986" cy="513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Hyponatremia 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99CEB4F-34CC-40DF-A951-5ADD33878691}"/>
              </a:ext>
            </a:extLst>
          </p:cNvPr>
          <p:cNvSpPr txBox="1">
            <a:spLocks/>
          </p:cNvSpPr>
          <p:nvPr/>
        </p:nvSpPr>
        <p:spPr>
          <a:xfrm>
            <a:off x="4495800" y="2997293"/>
            <a:ext cx="2504090" cy="45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= Change in water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7875BD5-ABD7-4898-8012-5E25F25D93D0}"/>
              </a:ext>
            </a:extLst>
          </p:cNvPr>
          <p:cNvSpPr txBox="1">
            <a:spLocks/>
          </p:cNvSpPr>
          <p:nvPr/>
        </p:nvSpPr>
        <p:spPr>
          <a:xfrm>
            <a:off x="6629400" y="3008838"/>
            <a:ext cx="3019097" cy="396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= Change in ECF volume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6FF267F-E77B-45D7-A100-D8B62FC9CB0A}"/>
              </a:ext>
            </a:extLst>
          </p:cNvPr>
          <p:cNvSpPr txBox="1">
            <a:spLocks/>
          </p:cNvSpPr>
          <p:nvPr/>
        </p:nvSpPr>
        <p:spPr>
          <a:xfrm>
            <a:off x="4495800" y="3690548"/>
            <a:ext cx="1418897" cy="4373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H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O &gt;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896D0CB1-B8DC-4042-A191-8905CE1E7FF2}"/>
              </a:ext>
            </a:extLst>
          </p:cNvPr>
          <p:cNvSpPr/>
          <p:nvPr/>
        </p:nvSpPr>
        <p:spPr>
          <a:xfrm>
            <a:off x="5969876" y="3827256"/>
            <a:ext cx="336331" cy="205233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0F3018D-F1C3-456B-8506-76E1A4ED9F23}"/>
              </a:ext>
            </a:extLst>
          </p:cNvPr>
          <p:cNvSpPr txBox="1">
            <a:spLocks/>
          </p:cNvSpPr>
          <p:nvPr/>
        </p:nvSpPr>
        <p:spPr>
          <a:xfrm>
            <a:off x="6361386" y="3711567"/>
            <a:ext cx="2803637" cy="513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Low</a:t>
            </a:r>
            <a:r>
              <a:rPr lang="en-US" dirty="0"/>
              <a:t> Serum Osmolality</a:t>
            </a:r>
          </a:p>
        </p:txBody>
      </p:sp>
    </p:spTree>
    <p:extLst>
      <p:ext uri="{BB962C8B-B14F-4D97-AF65-F5344CB8AC3E}">
        <p14:creationId xmlns:p14="http://schemas.microsoft.com/office/powerpoint/2010/main" val="41149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 animBg="1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1" y="241738"/>
            <a:ext cx="2194162" cy="733377"/>
          </a:xfrm>
        </p:spPr>
        <p:txBody>
          <a:bodyPr>
            <a:noAutofit/>
          </a:bodyPr>
          <a:lstStyle/>
          <a:p>
            <a:r>
              <a:rPr lang="en-US" sz="3600" dirty="0"/>
              <a:t>Causes</a:t>
            </a:r>
            <a:endParaRPr lang="en-US" sz="3600" dirty="0">
              <a:latin typeface="+mn-lt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8C06366-F11D-413F-97CF-E95EBBDC12B4}"/>
              </a:ext>
            </a:extLst>
          </p:cNvPr>
          <p:cNvSpPr txBox="1">
            <a:spLocks/>
          </p:cNvSpPr>
          <p:nvPr/>
        </p:nvSpPr>
        <p:spPr>
          <a:xfrm>
            <a:off x="2201853" y="461528"/>
            <a:ext cx="5218514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+mn-lt"/>
              </a:rPr>
              <a:t>- According to ECF volume status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1E15924C-0EBF-404D-8BD8-C0514B4436B6}"/>
              </a:ext>
            </a:extLst>
          </p:cNvPr>
          <p:cNvSpPr txBox="1">
            <a:spLocks/>
          </p:cNvSpPr>
          <p:nvPr/>
        </p:nvSpPr>
        <p:spPr>
          <a:xfrm>
            <a:off x="774945" y="1405111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Hypovolemia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19F3B2F8-755D-49A2-BCDE-32FDCD1E8FE7}"/>
              </a:ext>
            </a:extLst>
          </p:cNvPr>
          <p:cNvSpPr txBox="1">
            <a:spLocks/>
          </p:cNvSpPr>
          <p:nvPr/>
        </p:nvSpPr>
        <p:spPr>
          <a:xfrm>
            <a:off x="9283133" y="1405111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Euvolemia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A24B2FF8-C5BF-4214-BC94-ABB81AB52ED9}"/>
              </a:ext>
            </a:extLst>
          </p:cNvPr>
          <p:cNvSpPr txBox="1">
            <a:spLocks/>
          </p:cNvSpPr>
          <p:nvPr/>
        </p:nvSpPr>
        <p:spPr>
          <a:xfrm>
            <a:off x="4885868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Hypervolemia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86846B80-0F26-40A1-B1BA-1078A123EABB}"/>
              </a:ext>
            </a:extLst>
          </p:cNvPr>
          <p:cNvSpPr txBox="1">
            <a:spLocks/>
          </p:cNvSpPr>
          <p:nvPr/>
        </p:nvSpPr>
        <p:spPr>
          <a:xfrm>
            <a:off x="1594945" y="2187568"/>
            <a:ext cx="2017986" cy="513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Hyponatremia = 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8CE878BB-2490-47C9-BDAF-3FDCE43D2D3D}"/>
              </a:ext>
            </a:extLst>
          </p:cNvPr>
          <p:cNvSpPr txBox="1">
            <a:spLocks/>
          </p:cNvSpPr>
          <p:nvPr/>
        </p:nvSpPr>
        <p:spPr>
          <a:xfrm>
            <a:off x="3612931" y="2166548"/>
            <a:ext cx="1418897" cy="4373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H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O &gt;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843CAABC-EDE3-46A4-AB1A-CE8B21509180}"/>
              </a:ext>
            </a:extLst>
          </p:cNvPr>
          <p:cNvSpPr/>
          <p:nvPr/>
        </p:nvSpPr>
        <p:spPr>
          <a:xfrm>
            <a:off x="5087007" y="2303256"/>
            <a:ext cx="336331" cy="205233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4B27DF03-EA13-4918-8B6B-A98A3B0A0197}"/>
              </a:ext>
            </a:extLst>
          </p:cNvPr>
          <p:cNvSpPr txBox="1">
            <a:spLocks/>
          </p:cNvSpPr>
          <p:nvPr/>
        </p:nvSpPr>
        <p:spPr>
          <a:xfrm>
            <a:off x="5478517" y="2187567"/>
            <a:ext cx="2803637" cy="513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Low</a:t>
            </a:r>
            <a:r>
              <a:rPr lang="en-US" dirty="0"/>
              <a:t> Serum Osmolality</a:t>
            </a:r>
          </a:p>
        </p:txBody>
      </p:sp>
    </p:spTree>
    <p:extLst>
      <p:ext uri="{BB962C8B-B14F-4D97-AF65-F5344CB8AC3E}">
        <p14:creationId xmlns:p14="http://schemas.microsoft.com/office/powerpoint/2010/main" val="49921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16" grpId="0"/>
      <p:bldP spid="17" grpId="0" animBg="1"/>
      <p:bldP spid="18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C02F03B-2BC5-4321-ABC1-2162520AAF5F}"/>
              </a:ext>
            </a:extLst>
          </p:cNvPr>
          <p:cNvSpPr txBox="1"/>
          <p:nvPr/>
        </p:nvSpPr>
        <p:spPr>
          <a:xfrm>
            <a:off x="2630451" y="4525781"/>
            <a:ext cx="1148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7CD64D6-E965-4F35-AD84-5CBF0676AEA9}"/>
              </a:ext>
            </a:extLst>
          </p:cNvPr>
          <p:cNvSpPr txBox="1"/>
          <p:nvPr/>
        </p:nvSpPr>
        <p:spPr>
          <a:xfrm>
            <a:off x="2605285" y="4976510"/>
            <a:ext cx="1148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53FEBD-B4CD-4E97-ADE7-B4DAD8F4C540}"/>
              </a:ext>
            </a:extLst>
          </p:cNvPr>
          <p:cNvSpPr txBox="1"/>
          <p:nvPr/>
        </p:nvSpPr>
        <p:spPr>
          <a:xfrm>
            <a:off x="2629547" y="5427239"/>
            <a:ext cx="1148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8C06366-F11D-413F-97CF-E95EBBDC12B4}"/>
              </a:ext>
            </a:extLst>
          </p:cNvPr>
          <p:cNvSpPr txBox="1">
            <a:spLocks/>
          </p:cNvSpPr>
          <p:nvPr/>
        </p:nvSpPr>
        <p:spPr>
          <a:xfrm>
            <a:off x="164365" y="134180"/>
            <a:ext cx="6079201" cy="945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latin typeface="+mn-lt"/>
              </a:rPr>
              <a:t>Low Na</a:t>
            </a:r>
            <a:r>
              <a:rPr lang="en-US" sz="1800" baseline="30000" dirty="0">
                <a:latin typeface="+mn-lt"/>
              </a:rPr>
              <a:t>+</a:t>
            </a:r>
            <a:r>
              <a:rPr lang="en-US" sz="1800" dirty="0">
                <a:latin typeface="+mn-lt"/>
              </a:rPr>
              <a:t> in lab result does not always mean patient has Hyponatremia!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1E15924C-0EBF-404D-8BD8-C0514B4436B6}"/>
              </a:ext>
            </a:extLst>
          </p:cNvPr>
          <p:cNvSpPr txBox="1">
            <a:spLocks/>
          </p:cNvSpPr>
          <p:nvPr/>
        </p:nvSpPr>
        <p:spPr>
          <a:xfrm>
            <a:off x="1340229" y="1344016"/>
            <a:ext cx="2458235" cy="471547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↑ Serum Osmolality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 descr="Orange circle question mark icon #AD , #PAID, #paid, #circle, #icon, #mark,  #Orange | Question mark icon, Question icon, Question mark">
            <a:extLst>
              <a:ext uri="{FF2B5EF4-FFF2-40B4-BE49-F238E27FC236}">
                <a16:creationId xmlns:a16="http://schemas.microsoft.com/office/drawing/2014/main" id="{D8EED343-AB09-498D-90D7-79EA57160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482" y="160705"/>
            <a:ext cx="756228" cy="75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3">
            <a:extLst>
              <a:ext uri="{FF2B5EF4-FFF2-40B4-BE49-F238E27FC236}">
                <a16:creationId xmlns:a16="http://schemas.microsoft.com/office/drawing/2014/main" id="{6AF4FEC3-1AF2-450C-90A8-BA0B88D4093B}"/>
              </a:ext>
            </a:extLst>
          </p:cNvPr>
          <p:cNvSpPr txBox="1">
            <a:spLocks/>
          </p:cNvSpPr>
          <p:nvPr/>
        </p:nvSpPr>
        <p:spPr>
          <a:xfrm>
            <a:off x="6439335" y="312501"/>
            <a:ext cx="901166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+mn-lt"/>
              </a:rPr>
              <a:t>HOW</a:t>
            </a: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AFCC406A-9F69-45C6-9B4C-8A974B22DE14}"/>
              </a:ext>
            </a:extLst>
          </p:cNvPr>
          <p:cNvSpPr txBox="1">
            <a:spLocks/>
          </p:cNvSpPr>
          <p:nvPr/>
        </p:nvSpPr>
        <p:spPr>
          <a:xfrm>
            <a:off x="7636596" y="1344016"/>
            <a:ext cx="2458235" cy="471547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Laboratory Artefacts</a:t>
            </a:r>
            <a:endParaRPr lang="en-U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8E511521-5622-4262-97E8-418FEDED0905}"/>
              </a:ext>
            </a:extLst>
          </p:cNvPr>
          <p:cNvSpPr txBox="1">
            <a:spLocks/>
          </p:cNvSpPr>
          <p:nvPr/>
        </p:nvSpPr>
        <p:spPr>
          <a:xfrm>
            <a:off x="165002" y="1852180"/>
            <a:ext cx="4764080" cy="104590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+mn-lt"/>
                <a:cs typeface="Calibri" panose="020F0502020204030204" pitchFamily="34" charset="0"/>
              </a:rPr>
              <a:t>- Leads to osmotic shift of water from ICF to ECF</a:t>
            </a:r>
            <a:endParaRPr lang="en-US" sz="1600" dirty="0">
              <a:latin typeface="+mn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3C3E5A-85DC-4534-86D0-AF0C58A1C6FB}"/>
              </a:ext>
            </a:extLst>
          </p:cNvPr>
          <p:cNvSpPr/>
          <p:nvPr/>
        </p:nvSpPr>
        <p:spPr>
          <a:xfrm>
            <a:off x="318255" y="3874204"/>
            <a:ext cx="2364828" cy="2077879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87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  <a:gs pos="67000">
                <a:schemeClr val="accent3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3">
                <a:lumMod val="40000"/>
                <a:lumOff val="60000"/>
              </a:schemeClr>
            </a:solidFill>
          </a:ln>
          <a:effectLst/>
          <a:scene3d>
            <a:camera prst="orthographicFront"/>
            <a:lightRig rig="threePt" dir="t">
              <a:rot lat="0" lon="0" rev="3000000"/>
            </a:lightRig>
          </a:scene3d>
          <a:sp3d prstMaterial="plastic">
            <a:bevelT w="44450" h="4445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82D552-5061-4F0F-8BB8-D44D29DAF1F1}"/>
              </a:ext>
            </a:extLst>
          </p:cNvPr>
          <p:cNvSpPr txBox="1"/>
          <p:nvPr/>
        </p:nvSpPr>
        <p:spPr>
          <a:xfrm>
            <a:off x="670995" y="3891509"/>
            <a:ext cx="1713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Intracellular Fluid (ICF) compartment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1B5F78-FB57-4421-B88E-1F630412CFAA}"/>
              </a:ext>
            </a:extLst>
          </p:cNvPr>
          <p:cNvSpPr txBox="1"/>
          <p:nvPr/>
        </p:nvSpPr>
        <p:spPr>
          <a:xfrm>
            <a:off x="2768504" y="3094185"/>
            <a:ext cx="1905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Extracellular Fluid (ECF) compartment</a:t>
            </a:r>
          </a:p>
        </p:txBody>
      </p:sp>
      <p:sp>
        <p:nvSpPr>
          <p:cNvPr id="1025" name="Flowchart: Stored Data 1024">
            <a:extLst>
              <a:ext uri="{FF2B5EF4-FFF2-40B4-BE49-F238E27FC236}">
                <a16:creationId xmlns:a16="http://schemas.microsoft.com/office/drawing/2014/main" id="{D105C616-98AB-47AE-A56D-3A019552AC8D}"/>
              </a:ext>
            </a:extLst>
          </p:cNvPr>
          <p:cNvSpPr/>
          <p:nvPr/>
        </p:nvSpPr>
        <p:spPr>
          <a:xfrm rot="16200000">
            <a:off x="2853335" y="4836638"/>
            <a:ext cx="2927570" cy="1037309"/>
          </a:xfrm>
          <a:prstGeom prst="flowChartOnlineStorage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92000">
                <a:srgbClr val="EA9068"/>
              </a:gs>
              <a:gs pos="100000">
                <a:schemeClr val="accent5">
                  <a:lumMod val="60000"/>
                  <a:lumOff val="40000"/>
                </a:schemeClr>
              </a:gs>
              <a:gs pos="59000">
                <a:schemeClr val="accent5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FABC2E-43DF-4735-AE2D-DB52231FC6EF}"/>
              </a:ext>
            </a:extLst>
          </p:cNvPr>
          <p:cNvSpPr txBox="1"/>
          <p:nvPr/>
        </p:nvSpPr>
        <p:spPr>
          <a:xfrm>
            <a:off x="2635998" y="3683566"/>
            <a:ext cx="1209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Interstitial Fluid compartment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A6E61CF-4E2D-4671-B5CE-2C3C131BF0BA}"/>
              </a:ext>
            </a:extLst>
          </p:cNvPr>
          <p:cNvSpPr txBox="1"/>
          <p:nvPr/>
        </p:nvSpPr>
        <p:spPr>
          <a:xfrm>
            <a:off x="3500530" y="3663790"/>
            <a:ext cx="16362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Intravascular compartment</a:t>
            </a:r>
          </a:p>
        </p:txBody>
      </p:sp>
      <p:sp>
        <p:nvSpPr>
          <p:cNvPr id="1027" name="Right Brace 1026">
            <a:extLst>
              <a:ext uri="{FF2B5EF4-FFF2-40B4-BE49-F238E27FC236}">
                <a16:creationId xmlns:a16="http://schemas.microsoft.com/office/drawing/2014/main" id="{5D4F5334-03D7-44CC-A6A9-2B58D2519B0E}"/>
              </a:ext>
            </a:extLst>
          </p:cNvPr>
          <p:cNvSpPr/>
          <p:nvPr/>
        </p:nvSpPr>
        <p:spPr>
          <a:xfrm rot="16200000">
            <a:off x="3599096" y="2615569"/>
            <a:ext cx="226807" cy="207631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8038116-62DD-436B-886B-1B485A236FA0}"/>
              </a:ext>
            </a:extLst>
          </p:cNvPr>
          <p:cNvSpPr txBox="1"/>
          <p:nvPr/>
        </p:nvSpPr>
        <p:spPr>
          <a:xfrm>
            <a:off x="3731864" y="5820583"/>
            <a:ext cx="1148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↑↑↑ Osmolality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A8C8FBE6-4E24-491F-9EC1-C83876CBD720}"/>
              </a:ext>
            </a:extLst>
          </p:cNvPr>
          <p:cNvCxnSpPr/>
          <p:nvPr/>
        </p:nvCxnSpPr>
        <p:spPr>
          <a:xfrm>
            <a:off x="2414160" y="4688689"/>
            <a:ext cx="55706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9972525-A65A-4ADB-B42E-332F378A5AC6}"/>
              </a:ext>
            </a:extLst>
          </p:cNvPr>
          <p:cNvCxnSpPr/>
          <p:nvPr/>
        </p:nvCxnSpPr>
        <p:spPr>
          <a:xfrm>
            <a:off x="2423878" y="5114813"/>
            <a:ext cx="55706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E52DE2D-D5AD-4FCC-87F8-79E6977E75FA}"/>
              </a:ext>
            </a:extLst>
          </p:cNvPr>
          <p:cNvCxnSpPr/>
          <p:nvPr/>
        </p:nvCxnSpPr>
        <p:spPr>
          <a:xfrm>
            <a:off x="2423877" y="5540937"/>
            <a:ext cx="55706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2A11A5A-36C7-4383-9989-14FBE5C9806C}"/>
              </a:ext>
            </a:extLst>
          </p:cNvPr>
          <p:cNvCxnSpPr/>
          <p:nvPr/>
        </p:nvCxnSpPr>
        <p:spPr>
          <a:xfrm>
            <a:off x="3393064" y="4680621"/>
            <a:ext cx="55706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743F5DC-78CC-4536-A471-40A6D9F9F6FF}"/>
              </a:ext>
            </a:extLst>
          </p:cNvPr>
          <p:cNvCxnSpPr/>
          <p:nvPr/>
        </p:nvCxnSpPr>
        <p:spPr>
          <a:xfrm>
            <a:off x="3419099" y="5114813"/>
            <a:ext cx="55706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9658650-A211-406F-A44B-6551F625C2E2}"/>
              </a:ext>
            </a:extLst>
          </p:cNvPr>
          <p:cNvCxnSpPr/>
          <p:nvPr/>
        </p:nvCxnSpPr>
        <p:spPr>
          <a:xfrm>
            <a:off x="3445134" y="5549005"/>
            <a:ext cx="55706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0C06433-0E7B-414B-A597-DBB62326E5AF}"/>
              </a:ext>
            </a:extLst>
          </p:cNvPr>
          <p:cNvSpPr txBox="1"/>
          <p:nvPr/>
        </p:nvSpPr>
        <p:spPr>
          <a:xfrm>
            <a:off x="1551120" y="4525413"/>
            <a:ext cx="1148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A27727B-C441-46B2-8443-9A78EDDB743F}"/>
              </a:ext>
            </a:extLst>
          </p:cNvPr>
          <p:cNvSpPr txBox="1"/>
          <p:nvPr/>
        </p:nvSpPr>
        <p:spPr>
          <a:xfrm>
            <a:off x="1525954" y="4976142"/>
            <a:ext cx="1148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0E44709-BE51-42E6-B501-98AACD21B106}"/>
              </a:ext>
            </a:extLst>
          </p:cNvPr>
          <p:cNvSpPr txBox="1"/>
          <p:nvPr/>
        </p:nvSpPr>
        <p:spPr>
          <a:xfrm>
            <a:off x="3915947" y="4557019"/>
            <a:ext cx="954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↑H</a:t>
            </a:r>
            <a:r>
              <a:rPr lang="en-US" sz="1200" b="1" baseline="-250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04AB2E0-1B0E-4066-B524-684FCB27E787}"/>
              </a:ext>
            </a:extLst>
          </p:cNvPr>
          <p:cNvSpPr txBox="1"/>
          <p:nvPr/>
        </p:nvSpPr>
        <p:spPr>
          <a:xfrm>
            <a:off x="3950125" y="5007749"/>
            <a:ext cx="895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↑ H</a:t>
            </a:r>
            <a:r>
              <a:rPr lang="en-US" sz="1200" b="1" baseline="-250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2A9295D-9385-4663-96F9-D8102F8B6C3C}"/>
              </a:ext>
            </a:extLst>
          </p:cNvPr>
          <p:cNvSpPr txBox="1"/>
          <p:nvPr/>
        </p:nvSpPr>
        <p:spPr>
          <a:xfrm>
            <a:off x="3974387" y="5458477"/>
            <a:ext cx="895470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↑ H</a:t>
            </a:r>
            <a:r>
              <a:rPr lang="en-US" sz="1200" b="1" baseline="-250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A35170C-8574-47DA-8831-2928A6511787}"/>
              </a:ext>
            </a:extLst>
          </p:cNvPr>
          <p:cNvSpPr txBox="1"/>
          <p:nvPr/>
        </p:nvSpPr>
        <p:spPr>
          <a:xfrm>
            <a:off x="1525502" y="5426871"/>
            <a:ext cx="1148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200" b="1" baseline="-250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75EE4E-5425-4918-8816-4CDD80933C73}"/>
              </a:ext>
            </a:extLst>
          </p:cNvPr>
          <p:cNvSpPr txBox="1"/>
          <p:nvPr/>
        </p:nvSpPr>
        <p:spPr>
          <a:xfrm>
            <a:off x="3742699" y="6212405"/>
            <a:ext cx="1148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Hyperglycemia or Mannitol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7" name="Title 3">
            <a:extLst>
              <a:ext uri="{FF2B5EF4-FFF2-40B4-BE49-F238E27FC236}">
                <a16:creationId xmlns:a16="http://schemas.microsoft.com/office/drawing/2014/main" id="{434D56EA-43DD-4DB1-B831-69AF9027C3DA}"/>
              </a:ext>
            </a:extLst>
          </p:cNvPr>
          <p:cNvSpPr txBox="1">
            <a:spLocks/>
          </p:cNvSpPr>
          <p:nvPr/>
        </p:nvSpPr>
        <p:spPr>
          <a:xfrm>
            <a:off x="164365" y="2383588"/>
            <a:ext cx="6338669" cy="66572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+mn-lt"/>
                <a:cs typeface="Calibri" panose="020F0502020204030204" pitchFamily="34" charset="0"/>
              </a:rPr>
              <a:t>- Causes – Hyperglycemia </a:t>
            </a:r>
            <a:r>
              <a:rPr lang="en-US" sz="1600" i="1" dirty="0">
                <a:latin typeface="+mn-lt"/>
                <a:cs typeface="Calibri" panose="020F0502020204030204" pitchFamily="34" charset="0"/>
              </a:rPr>
              <a:t>or</a:t>
            </a:r>
            <a:r>
              <a:rPr lang="en-US" sz="1600" dirty="0">
                <a:latin typeface="+mn-lt"/>
                <a:cs typeface="Calibri" panose="020F0502020204030204" pitchFamily="34" charset="0"/>
              </a:rPr>
              <a:t>  IV osmolytes like Mannitol</a:t>
            </a:r>
            <a:endParaRPr lang="en-US" sz="1600" dirty="0">
              <a:latin typeface="+mn-lt"/>
            </a:endParaRPr>
          </a:p>
        </p:txBody>
      </p: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2E95DDAC-0AAF-40DC-A023-35D9901C7644}"/>
              </a:ext>
            </a:extLst>
          </p:cNvPr>
          <p:cNvCxnSpPr>
            <a:cxnSpLocks/>
          </p:cNvCxnSpPr>
          <p:nvPr/>
        </p:nvCxnSpPr>
        <p:spPr>
          <a:xfrm>
            <a:off x="6339016" y="1553171"/>
            <a:ext cx="0" cy="2972242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itle 3">
            <a:extLst>
              <a:ext uri="{FF2B5EF4-FFF2-40B4-BE49-F238E27FC236}">
                <a16:creationId xmlns:a16="http://schemas.microsoft.com/office/drawing/2014/main" id="{8457ABA5-8792-4001-9C0C-C2C346E9766C}"/>
              </a:ext>
            </a:extLst>
          </p:cNvPr>
          <p:cNvSpPr txBox="1">
            <a:spLocks/>
          </p:cNvSpPr>
          <p:nvPr/>
        </p:nvSpPr>
        <p:spPr>
          <a:xfrm>
            <a:off x="6492569" y="2070238"/>
            <a:ext cx="4764080" cy="294017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sz="1600" dirty="0">
                <a:latin typeface="+mn-lt"/>
                <a:cs typeface="Calibri" panose="020F0502020204030204" pitchFamily="34" charset="0"/>
              </a:rPr>
              <a:t>Due to Hyperlipidemia or Hyperproteinemia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sz="1600" dirty="0">
                <a:latin typeface="+mn-lt"/>
              </a:rPr>
              <a:t>Aqueous fraction of the serum sample is reduced due to volume occupied by the macromolecules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sz="1600" dirty="0">
                <a:latin typeface="+mn-lt"/>
              </a:rPr>
              <a:t>Seen only with certain lab assays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sz="1600" dirty="0">
                <a:latin typeface="+mn-lt"/>
              </a:rPr>
              <a:t>No actual change in water or sodium status -  </a:t>
            </a:r>
            <a:r>
              <a:rPr lang="en-US" sz="1800" b="1" dirty="0">
                <a:latin typeface="+mn-lt"/>
              </a:rPr>
              <a:t>Pseudohyponatremia</a:t>
            </a:r>
            <a:endParaRPr lang="en-US" sz="1600" b="1" dirty="0">
              <a:latin typeface="+mn-lt"/>
            </a:endParaRPr>
          </a:p>
        </p:txBody>
      </p:sp>
      <p:sp>
        <p:nvSpPr>
          <p:cNvPr id="61" name="Title 3">
            <a:extLst>
              <a:ext uri="{FF2B5EF4-FFF2-40B4-BE49-F238E27FC236}">
                <a16:creationId xmlns:a16="http://schemas.microsoft.com/office/drawing/2014/main" id="{8FF7803A-28D7-41E8-A320-75B551B5059E}"/>
              </a:ext>
            </a:extLst>
          </p:cNvPr>
          <p:cNvSpPr txBox="1">
            <a:spLocks/>
          </p:cNvSpPr>
          <p:nvPr/>
        </p:nvSpPr>
        <p:spPr>
          <a:xfrm>
            <a:off x="8217270" y="1683781"/>
            <a:ext cx="1296886" cy="5588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700" b="1" dirty="0" err="1"/>
              <a:t>Isotonia</a:t>
            </a:r>
            <a:endParaRPr lang="en-US" sz="1700" b="1" dirty="0"/>
          </a:p>
        </p:txBody>
      </p:sp>
      <p:sp>
        <p:nvSpPr>
          <p:cNvPr id="62" name="Title 3">
            <a:extLst>
              <a:ext uri="{FF2B5EF4-FFF2-40B4-BE49-F238E27FC236}">
                <a16:creationId xmlns:a16="http://schemas.microsoft.com/office/drawing/2014/main" id="{35C04E9E-DC61-4F4F-9F48-9CBD9F4A629A}"/>
              </a:ext>
            </a:extLst>
          </p:cNvPr>
          <p:cNvSpPr txBox="1">
            <a:spLocks/>
          </p:cNvSpPr>
          <p:nvPr/>
        </p:nvSpPr>
        <p:spPr>
          <a:xfrm>
            <a:off x="1775434" y="1716951"/>
            <a:ext cx="1296886" cy="5588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2000" b="1" dirty="0"/>
              <a:t>Hypertonia</a:t>
            </a:r>
            <a:endParaRPr lang="en-US" sz="1600" b="1" dirty="0"/>
          </a:p>
        </p:txBody>
      </p:sp>
      <p:sp>
        <p:nvSpPr>
          <p:cNvPr id="64" name="Title 3">
            <a:extLst>
              <a:ext uri="{FF2B5EF4-FFF2-40B4-BE49-F238E27FC236}">
                <a16:creationId xmlns:a16="http://schemas.microsoft.com/office/drawing/2014/main" id="{87601993-5048-4500-B7EF-AEF4C99E759F}"/>
              </a:ext>
            </a:extLst>
          </p:cNvPr>
          <p:cNvSpPr txBox="1">
            <a:spLocks/>
          </p:cNvSpPr>
          <p:nvPr/>
        </p:nvSpPr>
        <p:spPr>
          <a:xfrm>
            <a:off x="5620559" y="4734169"/>
            <a:ext cx="5752665" cy="1889097"/>
          </a:xfrm>
          <a:prstGeom prst="rect">
            <a:avLst/>
          </a:prstGeom>
          <a:noFill/>
        </p:spPr>
        <p:txBody>
          <a:bodyPr vert="horz" wrap="none" lIns="91440" tIns="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latin typeface="+mn-lt"/>
                <a:cs typeface="Calibri" panose="020F0502020204030204" pitchFamily="34" charset="0"/>
              </a:rPr>
              <a:t>Serum osmolality = 2 [Na</a:t>
            </a:r>
            <a:r>
              <a:rPr lang="en-US" sz="1600" b="1" baseline="30000" dirty="0">
                <a:latin typeface="+mn-lt"/>
                <a:cs typeface="Calibri" panose="020F0502020204030204" pitchFamily="34" charset="0"/>
              </a:rPr>
              <a:t>+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] + Glucose </a:t>
            </a:r>
            <a:r>
              <a:rPr lang="en-US" sz="1200" dirty="0">
                <a:latin typeface="+mn-lt"/>
                <a:cs typeface="Calibri" panose="020F0502020204030204" pitchFamily="34" charset="0"/>
              </a:rPr>
              <a:t>(mmol/L)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+ Urea </a:t>
            </a:r>
            <a:r>
              <a:rPr lang="en-US" sz="1200" dirty="0">
                <a:latin typeface="+mn-lt"/>
                <a:cs typeface="Calibri" panose="020F0502020204030204" pitchFamily="34" charset="0"/>
              </a:rPr>
              <a:t>(mmol/L)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400" dirty="0">
                <a:latin typeface="+mn-lt"/>
                <a:cs typeface="Calibri" panose="020F0502020204030204" pitchFamily="34" charset="0"/>
              </a:rPr>
              <a:t>Conversion mg/dl to mmol/L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1400" dirty="0">
                <a:latin typeface="+mn-lt"/>
                <a:cs typeface="Calibri" panose="020F0502020204030204" pitchFamily="34" charset="0"/>
              </a:rPr>
              <a:t> glucose/18 &amp; Urea/2.8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n-lt"/>
                <a:cs typeface="Calibri" panose="020F0502020204030204" pitchFamily="34" charset="0"/>
              </a:rPr>
              <a:t>Normal range </a:t>
            </a:r>
            <a:r>
              <a:rPr lang="en-US" sz="1600" dirty="0">
                <a:latin typeface="+mn-lt"/>
                <a:cs typeface="Calibri" panose="020F0502020204030204" pitchFamily="34" charset="0"/>
              </a:rPr>
              <a:t>– 275 – 295 </a:t>
            </a:r>
            <a:r>
              <a:rPr lang="en-US" sz="1600" dirty="0" err="1">
                <a:latin typeface="+mn-lt"/>
                <a:cs typeface="Calibri" panose="020F0502020204030204" pitchFamily="34" charset="0"/>
              </a:rPr>
              <a:t>mOsm</a:t>
            </a:r>
            <a:r>
              <a:rPr lang="en-US" sz="1600" dirty="0">
                <a:latin typeface="+mn-lt"/>
                <a:cs typeface="Calibri" panose="020F0502020204030204" pitchFamily="34" charset="0"/>
              </a:rPr>
              <a:t>/kg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n-lt"/>
                <a:cs typeface="Calibri" panose="020F0502020204030204" pitchFamily="34" charset="0"/>
              </a:rPr>
              <a:t>&lt; 275 </a:t>
            </a:r>
            <a:r>
              <a:rPr lang="en-US" sz="1600" b="1" dirty="0" err="1">
                <a:latin typeface="+mn-lt"/>
                <a:cs typeface="Calibri" panose="020F0502020204030204" pitchFamily="34" charset="0"/>
              </a:rPr>
              <a:t>mOsm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/kg = Hypotonia</a:t>
            </a:r>
            <a:endParaRPr 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904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12" grpId="0"/>
      <p:bldP spid="13" grpId="0" animBg="1"/>
      <p:bldP spid="20" grpId="0"/>
      <p:bldP spid="21" grpId="0" animBg="1"/>
      <p:bldP spid="22" grpId="0"/>
      <p:bldP spid="5" grpId="0" animBg="1"/>
      <p:bldP spid="8" grpId="0"/>
      <p:bldP spid="24" grpId="0"/>
      <p:bldP spid="1025" grpId="0" animBg="1"/>
      <p:bldP spid="35" grpId="0"/>
      <p:bldP spid="36" grpId="0"/>
      <p:bldP spid="1027" grpId="0" animBg="1"/>
      <p:bldP spid="38" grpId="0"/>
      <p:bldP spid="46" grpId="0"/>
      <p:bldP spid="47" grpId="0"/>
      <p:bldP spid="53" grpId="0"/>
      <p:bldP spid="54" grpId="0"/>
      <p:bldP spid="55" grpId="0"/>
      <p:bldP spid="48" grpId="0"/>
      <p:bldP spid="56" grpId="0"/>
      <p:bldP spid="57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1" y="241738"/>
            <a:ext cx="2194162" cy="733377"/>
          </a:xfrm>
        </p:spPr>
        <p:txBody>
          <a:bodyPr>
            <a:noAutofit/>
          </a:bodyPr>
          <a:lstStyle/>
          <a:p>
            <a:r>
              <a:rPr lang="en-US" sz="3600" dirty="0"/>
              <a:t>Causes</a:t>
            </a:r>
            <a:endParaRPr lang="en-US" sz="3600" dirty="0">
              <a:latin typeface="+mn-lt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8C06366-F11D-413F-97CF-E95EBBDC12B4}"/>
              </a:ext>
            </a:extLst>
          </p:cNvPr>
          <p:cNvSpPr txBox="1">
            <a:spLocks/>
          </p:cNvSpPr>
          <p:nvPr/>
        </p:nvSpPr>
        <p:spPr>
          <a:xfrm>
            <a:off x="2201853" y="461528"/>
            <a:ext cx="5218514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+mn-lt"/>
              </a:rPr>
              <a:t>- According to ECF volume status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1E15924C-0EBF-404D-8BD8-C0514B4436B6}"/>
              </a:ext>
            </a:extLst>
          </p:cNvPr>
          <p:cNvSpPr txBox="1">
            <a:spLocks/>
          </p:cNvSpPr>
          <p:nvPr/>
        </p:nvSpPr>
        <p:spPr>
          <a:xfrm>
            <a:off x="799972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Hypovolemia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19F3B2F8-755D-49A2-BCDE-32FDCD1E8FE7}"/>
              </a:ext>
            </a:extLst>
          </p:cNvPr>
          <p:cNvSpPr txBox="1">
            <a:spLocks/>
          </p:cNvSpPr>
          <p:nvPr/>
        </p:nvSpPr>
        <p:spPr>
          <a:xfrm>
            <a:off x="9154574" y="1405111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Euvolemia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A24B2FF8-C5BF-4214-BC94-ABB81AB52ED9}"/>
              </a:ext>
            </a:extLst>
          </p:cNvPr>
          <p:cNvSpPr txBox="1">
            <a:spLocks/>
          </p:cNvSpPr>
          <p:nvPr/>
        </p:nvSpPr>
        <p:spPr>
          <a:xfrm>
            <a:off x="4977273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Hypervolemia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86846B80-0F26-40A1-B1BA-1078A123EABB}"/>
              </a:ext>
            </a:extLst>
          </p:cNvPr>
          <p:cNvSpPr txBox="1">
            <a:spLocks/>
          </p:cNvSpPr>
          <p:nvPr/>
        </p:nvSpPr>
        <p:spPr>
          <a:xfrm>
            <a:off x="1594945" y="2187568"/>
            <a:ext cx="2017986" cy="513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Hyponatremia = 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8CE878BB-2490-47C9-BDAF-3FDCE43D2D3D}"/>
              </a:ext>
            </a:extLst>
          </p:cNvPr>
          <p:cNvSpPr txBox="1">
            <a:spLocks/>
          </p:cNvSpPr>
          <p:nvPr/>
        </p:nvSpPr>
        <p:spPr>
          <a:xfrm>
            <a:off x="3612931" y="2166548"/>
            <a:ext cx="1418897" cy="4373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H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O &gt; Na</a:t>
            </a:r>
            <a:r>
              <a:rPr lang="en-US" baseline="30000" dirty="0">
                <a:solidFill>
                  <a:schemeClr val="bg1"/>
                </a:solidFill>
              </a:rPr>
              <a:t>+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843CAABC-EDE3-46A4-AB1A-CE8B21509180}"/>
              </a:ext>
            </a:extLst>
          </p:cNvPr>
          <p:cNvSpPr/>
          <p:nvPr/>
        </p:nvSpPr>
        <p:spPr>
          <a:xfrm>
            <a:off x="5087007" y="2303256"/>
            <a:ext cx="336331" cy="205233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4B27DF03-EA13-4918-8B6B-A98A3B0A0197}"/>
              </a:ext>
            </a:extLst>
          </p:cNvPr>
          <p:cNvSpPr txBox="1">
            <a:spLocks/>
          </p:cNvSpPr>
          <p:nvPr/>
        </p:nvSpPr>
        <p:spPr>
          <a:xfrm>
            <a:off x="5478517" y="2187567"/>
            <a:ext cx="2803637" cy="513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66688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4488" indent="-1714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80000"/>
              <a:buFont typeface="Open Sans" panose="020B0606030504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117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8975" indent="-1206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96925" indent="-11112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Low</a:t>
            </a:r>
            <a:r>
              <a:rPr lang="en-US" dirty="0"/>
              <a:t> Serum Osmolality</a:t>
            </a:r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170BEFB1-702E-4008-91B7-F65BA4E93DE3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id="{40300BD7-A447-4390-BD4A-325B10D8BC36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594650-D3DB-4A4A-B0D0-AD0FFD3C4D61}"/>
              </a:ext>
            </a:extLst>
          </p:cNvPr>
          <p:cNvCxnSpPr/>
          <p:nvPr/>
        </p:nvCxnSpPr>
        <p:spPr>
          <a:xfrm flipH="1">
            <a:off x="5297217" y="1166652"/>
            <a:ext cx="7010400" cy="0"/>
          </a:xfrm>
          <a:prstGeom prst="line">
            <a:avLst/>
          </a:prstGeom>
          <a:ln w="9525">
            <a:solidFill>
              <a:srgbClr val="74C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62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9" grpId="0"/>
      <p:bldP spid="22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1" y="241738"/>
            <a:ext cx="2194162" cy="733377"/>
          </a:xfrm>
        </p:spPr>
        <p:txBody>
          <a:bodyPr>
            <a:noAutofit/>
          </a:bodyPr>
          <a:lstStyle/>
          <a:p>
            <a:r>
              <a:rPr lang="en-US" sz="3600" dirty="0"/>
              <a:t>Causes</a:t>
            </a:r>
            <a:endParaRPr lang="en-US" sz="3600" dirty="0">
              <a:latin typeface="+mn-lt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8C06366-F11D-413F-97CF-E95EBBDC12B4}"/>
              </a:ext>
            </a:extLst>
          </p:cNvPr>
          <p:cNvSpPr txBox="1">
            <a:spLocks/>
          </p:cNvSpPr>
          <p:nvPr/>
        </p:nvSpPr>
        <p:spPr>
          <a:xfrm>
            <a:off x="2201853" y="461528"/>
            <a:ext cx="5218514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+mn-lt"/>
              </a:rPr>
              <a:t>- According to ECF volume status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1E15924C-0EBF-404D-8BD8-C0514B4436B6}"/>
              </a:ext>
            </a:extLst>
          </p:cNvPr>
          <p:cNvSpPr txBox="1">
            <a:spLocks/>
          </p:cNvSpPr>
          <p:nvPr/>
        </p:nvSpPr>
        <p:spPr>
          <a:xfrm>
            <a:off x="799972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Hypovolemia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19F3B2F8-755D-49A2-BCDE-32FDCD1E8FE7}"/>
              </a:ext>
            </a:extLst>
          </p:cNvPr>
          <p:cNvSpPr txBox="1">
            <a:spLocks/>
          </p:cNvSpPr>
          <p:nvPr/>
        </p:nvSpPr>
        <p:spPr>
          <a:xfrm>
            <a:off x="9154574" y="1405111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Euvolemia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A24B2FF8-C5BF-4214-BC94-ABB81AB52ED9}"/>
              </a:ext>
            </a:extLst>
          </p:cNvPr>
          <p:cNvSpPr txBox="1">
            <a:spLocks/>
          </p:cNvSpPr>
          <p:nvPr/>
        </p:nvSpPr>
        <p:spPr>
          <a:xfrm>
            <a:off x="4977273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Hypervolemia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7683CD84-EBFC-4B65-AAC5-5A7B1DF01134}"/>
              </a:ext>
            </a:extLst>
          </p:cNvPr>
          <p:cNvSpPr txBox="1">
            <a:spLocks/>
          </p:cNvSpPr>
          <p:nvPr/>
        </p:nvSpPr>
        <p:spPr>
          <a:xfrm>
            <a:off x="799972" y="1877149"/>
            <a:ext cx="2194162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latin typeface="+mn-lt"/>
              </a:rPr>
              <a:t>Na</a:t>
            </a:r>
            <a:r>
              <a:rPr lang="en-US" sz="1600" b="1" baseline="30000" dirty="0">
                <a:latin typeface="+mn-lt"/>
              </a:rPr>
              <a:t>+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↓↓ , </a:t>
            </a:r>
            <a:r>
              <a:rPr lang="en-US" sz="1600" b="1" dirty="0">
                <a:latin typeface="+mn-lt"/>
              </a:rPr>
              <a:t>H</a:t>
            </a:r>
            <a:r>
              <a:rPr lang="en-US" sz="1600" b="1" baseline="-25000" dirty="0">
                <a:latin typeface="+mn-lt"/>
              </a:rPr>
              <a:t>2</a:t>
            </a:r>
            <a:r>
              <a:rPr lang="en-US" sz="1600" b="1" dirty="0">
                <a:latin typeface="+mn-lt"/>
              </a:rPr>
              <a:t>O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↓</a:t>
            </a:r>
            <a:endParaRPr lang="en-US" sz="1600" b="1" dirty="0">
              <a:latin typeface="+mn-lt"/>
            </a:endParaRP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BD06BE-B017-4EED-9B7D-E5B3C1DCDCDF}"/>
              </a:ext>
            </a:extLst>
          </p:cNvPr>
          <p:cNvCxnSpPr/>
          <p:nvPr/>
        </p:nvCxnSpPr>
        <p:spPr>
          <a:xfrm flipH="1">
            <a:off x="5297217" y="1166652"/>
            <a:ext cx="7010400" cy="0"/>
          </a:xfrm>
          <a:prstGeom prst="line">
            <a:avLst/>
          </a:prstGeom>
          <a:ln w="9525">
            <a:solidFill>
              <a:srgbClr val="74C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3">
            <a:extLst>
              <a:ext uri="{FF2B5EF4-FFF2-40B4-BE49-F238E27FC236}">
                <a16:creationId xmlns:a16="http://schemas.microsoft.com/office/drawing/2014/main" id="{0CE5CC9F-FA74-4B84-A0EF-E9FC4B80A1B4}"/>
              </a:ext>
            </a:extLst>
          </p:cNvPr>
          <p:cNvSpPr txBox="1">
            <a:spLocks/>
          </p:cNvSpPr>
          <p:nvPr/>
        </p:nvSpPr>
        <p:spPr>
          <a:xfrm>
            <a:off x="4966763" y="1877149"/>
            <a:ext cx="2194162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latin typeface="+mn-lt"/>
              </a:rPr>
              <a:t>Na</a:t>
            </a:r>
            <a:r>
              <a:rPr lang="en-US" sz="1600" b="1" baseline="30000" dirty="0">
                <a:latin typeface="+mn-lt"/>
              </a:rPr>
              <a:t>+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↑ , </a:t>
            </a:r>
            <a:r>
              <a:rPr lang="en-US" sz="1600" b="1" dirty="0">
                <a:latin typeface="+mn-lt"/>
              </a:rPr>
              <a:t>H</a:t>
            </a:r>
            <a:r>
              <a:rPr lang="en-US" sz="1600" b="1" baseline="-25000" dirty="0">
                <a:latin typeface="+mn-lt"/>
              </a:rPr>
              <a:t>2</a:t>
            </a:r>
            <a:r>
              <a:rPr lang="en-US" sz="1600" b="1" dirty="0">
                <a:latin typeface="+mn-lt"/>
              </a:rPr>
              <a:t>O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↑ ↑</a:t>
            </a:r>
            <a:endParaRPr lang="en-US" sz="1600" b="1" dirty="0">
              <a:latin typeface="+mn-lt"/>
            </a:endParaRPr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id="{CFD599F2-3D8D-4A9A-8764-32EAB4EDB220}"/>
              </a:ext>
            </a:extLst>
          </p:cNvPr>
          <p:cNvSpPr txBox="1">
            <a:spLocks/>
          </p:cNvSpPr>
          <p:nvPr/>
        </p:nvSpPr>
        <p:spPr>
          <a:xfrm>
            <a:off x="9133554" y="1877149"/>
            <a:ext cx="2194162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latin typeface="+mn-lt"/>
              </a:rPr>
              <a:t>Na</a:t>
            </a:r>
            <a:r>
              <a:rPr lang="en-US" sz="1600" b="1" baseline="30000" dirty="0">
                <a:latin typeface="+mn-lt"/>
              </a:rPr>
              <a:t>+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↔ , </a:t>
            </a:r>
            <a:r>
              <a:rPr lang="en-US" sz="1600" b="1" dirty="0">
                <a:latin typeface="+mn-lt"/>
              </a:rPr>
              <a:t>H</a:t>
            </a:r>
            <a:r>
              <a:rPr lang="en-US" sz="1600" b="1" baseline="-25000" dirty="0">
                <a:latin typeface="+mn-lt"/>
              </a:rPr>
              <a:t>2</a:t>
            </a:r>
            <a:r>
              <a:rPr lang="en-US" sz="1600" b="1" dirty="0">
                <a:latin typeface="+mn-lt"/>
              </a:rPr>
              <a:t>O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↑</a:t>
            </a:r>
            <a:endParaRPr lang="en-US" sz="1600" b="1" dirty="0">
              <a:latin typeface="+mn-lt"/>
            </a:endParaRPr>
          </a:p>
        </p:txBody>
      </p:sp>
      <p:sp>
        <p:nvSpPr>
          <p:cNvPr id="24" name="Title 3">
            <a:extLst>
              <a:ext uri="{FF2B5EF4-FFF2-40B4-BE49-F238E27FC236}">
                <a16:creationId xmlns:a16="http://schemas.microsoft.com/office/drawing/2014/main" id="{3996EB33-8C63-4B85-8E11-6254422BD34B}"/>
              </a:ext>
            </a:extLst>
          </p:cNvPr>
          <p:cNvSpPr txBox="1">
            <a:spLocks/>
          </p:cNvSpPr>
          <p:nvPr/>
        </p:nvSpPr>
        <p:spPr>
          <a:xfrm>
            <a:off x="799972" y="2348696"/>
            <a:ext cx="3707166" cy="294017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GI losses</a:t>
            </a:r>
          </a:p>
          <a:p>
            <a:pPr marL="284163" lvl="1" indent="-1158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Vomiting</a:t>
            </a:r>
          </a:p>
          <a:p>
            <a:pPr marL="284163" lvl="1" indent="-1158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Diarrhea</a:t>
            </a:r>
          </a:p>
          <a:p>
            <a:pPr marL="284163" lvl="1" indent="-1158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Third spacing of fluids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Diuretics – Thiazides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Burns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Cerebral salt wasting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Sodium losing nephropathy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Adrenocortical insufficiency </a:t>
            </a:r>
            <a:endParaRPr lang="en-US" sz="1600" b="1" dirty="0">
              <a:solidFill>
                <a:srgbClr val="3A495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304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1" y="241738"/>
            <a:ext cx="2194162" cy="733377"/>
          </a:xfrm>
        </p:spPr>
        <p:txBody>
          <a:bodyPr>
            <a:noAutofit/>
          </a:bodyPr>
          <a:lstStyle/>
          <a:p>
            <a:r>
              <a:rPr lang="en-US" sz="3600" dirty="0"/>
              <a:t>Causes</a:t>
            </a:r>
            <a:endParaRPr lang="en-US" sz="3600" dirty="0">
              <a:latin typeface="+mn-lt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8C06366-F11D-413F-97CF-E95EBBDC12B4}"/>
              </a:ext>
            </a:extLst>
          </p:cNvPr>
          <p:cNvSpPr txBox="1">
            <a:spLocks/>
          </p:cNvSpPr>
          <p:nvPr/>
        </p:nvSpPr>
        <p:spPr>
          <a:xfrm>
            <a:off x="2201853" y="461528"/>
            <a:ext cx="5218514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+mn-lt"/>
              </a:rPr>
              <a:t>- According to ECF volume status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1E15924C-0EBF-404D-8BD8-C0514B4436B6}"/>
              </a:ext>
            </a:extLst>
          </p:cNvPr>
          <p:cNvSpPr txBox="1">
            <a:spLocks/>
          </p:cNvSpPr>
          <p:nvPr/>
        </p:nvSpPr>
        <p:spPr>
          <a:xfrm>
            <a:off x="799972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Hypovolemia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7683CD84-EBFC-4B65-AAC5-5A7B1DF01134}"/>
              </a:ext>
            </a:extLst>
          </p:cNvPr>
          <p:cNvSpPr txBox="1">
            <a:spLocks/>
          </p:cNvSpPr>
          <p:nvPr/>
        </p:nvSpPr>
        <p:spPr>
          <a:xfrm>
            <a:off x="799972" y="1877149"/>
            <a:ext cx="2194162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latin typeface="+mn-lt"/>
              </a:rPr>
              <a:t>Na</a:t>
            </a:r>
            <a:r>
              <a:rPr lang="en-US" sz="1600" b="1" baseline="30000" dirty="0">
                <a:latin typeface="+mn-lt"/>
              </a:rPr>
              <a:t>+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↓↓ , </a:t>
            </a:r>
            <a:r>
              <a:rPr lang="en-US" sz="1600" b="1" dirty="0">
                <a:latin typeface="+mn-lt"/>
              </a:rPr>
              <a:t>H</a:t>
            </a:r>
            <a:r>
              <a:rPr lang="en-US" sz="1600" b="1" baseline="-25000" dirty="0">
                <a:latin typeface="+mn-lt"/>
              </a:rPr>
              <a:t>2</a:t>
            </a:r>
            <a:r>
              <a:rPr lang="en-US" sz="1600" b="1" dirty="0">
                <a:latin typeface="+mn-lt"/>
              </a:rPr>
              <a:t>O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↓</a:t>
            </a:r>
            <a:endParaRPr lang="en-US" sz="1600" b="1" dirty="0">
              <a:latin typeface="+mn-lt"/>
            </a:endParaRP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BD06BE-B017-4EED-9B7D-E5B3C1DCDCDF}"/>
              </a:ext>
            </a:extLst>
          </p:cNvPr>
          <p:cNvCxnSpPr/>
          <p:nvPr/>
        </p:nvCxnSpPr>
        <p:spPr>
          <a:xfrm flipH="1">
            <a:off x="5297217" y="1166652"/>
            <a:ext cx="7010400" cy="0"/>
          </a:xfrm>
          <a:prstGeom prst="line">
            <a:avLst/>
          </a:prstGeom>
          <a:ln w="9525">
            <a:solidFill>
              <a:srgbClr val="74C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3">
            <a:extLst>
              <a:ext uri="{FF2B5EF4-FFF2-40B4-BE49-F238E27FC236}">
                <a16:creationId xmlns:a16="http://schemas.microsoft.com/office/drawing/2014/main" id="{7A372BC4-AA71-4AE1-990C-0CB88D7D6263}"/>
              </a:ext>
            </a:extLst>
          </p:cNvPr>
          <p:cNvSpPr txBox="1">
            <a:spLocks/>
          </p:cNvSpPr>
          <p:nvPr/>
        </p:nvSpPr>
        <p:spPr>
          <a:xfrm>
            <a:off x="1337315" y="2527372"/>
            <a:ext cx="2761720" cy="3579139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Symptoms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Thirst, Dizziness on standing &amp; Weakness </a:t>
            </a:r>
          </a:p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Signs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Tachycardia, Postural hypotension, Prolonged capillary refill time, Dry mouth, Reduced skin turgor, Reduced urine output, Weight loss, Delirium &amp; stupor</a:t>
            </a:r>
            <a:endParaRPr lang="en-US" sz="1400" b="1" dirty="0">
              <a:solidFill>
                <a:srgbClr val="3A495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39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D19AA1-4BB2-44EE-8323-287A4551A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611" y="241738"/>
            <a:ext cx="2194162" cy="733377"/>
          </a:xfrm>
        </p:spPr>
        <p:txBody>
          <a:bodyPr>
            <a:noAutofit/>
          </a:bodyPr>
          <a:lstStyle/>
          <a:p>
            <a:r>
              <a:rPr lang="en-US" sz="3600" dirty="0"/>
              <a:t>Causes</a:t>
            </a:r>
            <a:endParaRPr lang="en-US" sz="3600" dirty="0">
              <a:latin typeface="+mn-lt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8C06366-F11D-413F-97CF-E95EBBDC12B4}"/>
              </a:ext>
            </a:extLst>
          </p:cNvPr>
          <p:cNvSpPr txBox="1">
            <a:spLocks/>
          </p:cNvSpPr>
          <p:nvPr/>
        </p:nvSpPr>
        <p:spPr>
          <a:xfrm>
            <a:off x="2201853" y="461528"/>
            <a:ext cx="5218514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latin typeface="+mn-lt"/>
              </a:rPr>
              <a:t>- According to ECF volume status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1E15924C-0EBF-404D-8BD8-C0514B4436B6}"/>
              </a:ext>
            </a:extLst>
          </p:cNvPr>
          <p:cNvSpPr txBox="1">
            <a:spLocks/>
          </p:cNvSpPr>
          <p:nvPr/>
        </p:nvSpPr>
        <p:spPr>
          <a:xfrm>
            <a:off x="799972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Hypovolemia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19F3B2F8-755D-49A2-BCDE-32FDCD1E8FE7}"/>
              </a:ext>
            </a:extLst>
          </p:cNvPr>
          <p:cNvSpPr txBox="1">
            <a:spLocks/>
          </p:cNvSpPr>
          <p:nvPr/>
        </p:nvSpPr>
        <p:spPr>
          <a:xfrm>
            <a:off x="9154574" y="1405111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Euvolemia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A24B2FF8-C5BF-4214-BC94-ABB81AB52ED9}"/>
              </a:ext>
            </a:extLst>
          </p:cNvPr>
          <p:cNvSpPr txBox="1">
            <a:spLocks/>
          </p:cNvSpPr>
          <p:nvPr/>
        </p:nvSpPr>
        <p:spPr>
          <a:xfrm>
            <a:off x="4977273" y="1405112"/>
            <a:ext cx="2194162" cy="47154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+mn-lt"/>
              </a:rPr>
              <a:t>Hypervolemia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8689E496-4B52-4790-90AC-5033150715B2}"/>
              </a:ext>
            </a:extLst>
          </p:cNvPr>
          <p:cNvSpPr txBox="1">
            <a:spLocks/>
          </p:cNvSpPr>
          <p:nvPr/>
        </p:nvSpPr>
        <p:spPr>
          <a:xfrm>
            <a:off x="8814238" y="267673"/>
            <a:ext cx="3377762" cy="85925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[Na</a:t>
            </a:r>
            <a:r>
              <a:rPr lang="en-US" sz="1600" b="1" baseline="30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+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] &lt; 135 mmol/L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Serum osmolality &lt; 275 </a:t>
            </a: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mOsm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/kg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7683CD84-EBFC-4B65-AAC5-5A7B1DF01134}"/>
              </a:ext>
            </a:extLst>
          </p:cNvPr>
          <p:cNvSpPr txBox="1">
            <a:spLocks/>
          </p:cNvSpPr>
          <p:nvPr/>
        </p:nvSpPr>
        <p:spPr>
          <a:xfrm>
            <a:off x="799972" y="1877149"/>
            <a:ext cx="2194162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latin typeface="+mn-lt"/>
              </a:rPr>
              <a:t>Na</a:t>
            </a:r>
            <a:r>
              <a:rPr lang="en-US" sz="1600" b="1" baseline="30000" dirty="0">
                <a:latin typeface="+mn-lt"/>
              </a:rPr>
              <a:t>+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↓↓ , </a:t>
            </a:r>
            <a:r>
              <a:rPr lang="en-US" sz="1600" b="1" dirty="0">
                <a:latin typeface="+mn-lt"/>
              </a:rPr>
              <a:t>H</a:t>
            </a:r>
            <a:r>
              <a:rPr lang="en-US" sz="1600" b="1" baseline="-25000" dirty="0">
                <a:latin typeface="+mn-lt"/>
              </a:rPr>
              <a:t>2</a:t>
            </a:r>
            <a:r>
              <a:rPr lang="en-US" sz="1600" b="1" dirty="0">
                <a:latin typeface="+mn-lt"/>
              </a:rPr>
              <a:t>O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↓</a:t>
            </a:r>
            <a:endParaRPr lang="en-US" sz="1600" b="1" dirty="0">
              <a:latin typeface="+mn-lt"/>
            </a:endParaRPr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FB93E1E8-5B2A-4676-A6E2-1AD0D2E326FE}"/>
              </a:ext>
            </a:extLst>
          </p:cNvPr>
          <p:cNvSpPr txBox="1">
            <a:spLocks/>
          </p:cNvSpPr>
          <p:nvPr/>
        </p:nvSpPr>
        <p:spPr>
          <a:xfrm>
            <a:off x="8699409" y="-115492"/>
            <a:ext cx="3377762" cy="4296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+mn-lt"/>
              </a:rPr>
              <a:t>True</a:t>
            </a:r>
            <a:r>
              <a:rPr lang="en-US" sz="1600" b="1" dirty="0">
                <a:latin typeface="+mn-lt"/>
              </a:rPr>
              <a:t> Hyponatremia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BD06BE-B017-4EED-9B7D-E5B3C1DCDCDF}"/>
              </a:ext>
            </a:extLst>
          </p:cNvPr>
          <p:cNvCxnSpPr/>
          <p:nvPr/>
        </p:nvCxnSpPr>
        <p:spPr>
          <a:xfrm flipH="1">
            <a:off x="5297217" y="1166652"/>
            <a:ext cx="7010400" cy="0"/>
          </a:xfrm>
          <a:prstGeom prst="line">
            <a:avLst/>
          </a:prstGeom>
          <a:ln w="9525">
            <a:solidFill>
              <a:srgbClr val="74C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3">
            <a:extLst>
              <a:ext uri="{FF2B5EF4-FFF2-40B4-BE49-F238E27FC236}">
                <a16:creationId xmlns:a16="http://schemas.microsoft.com/office/drawing/2014/main" id="{0CE5CC9F-FA74-4B84-A0EF-E9FC4B80A1B4}"/>
              </a:ext>
            </a:extLst>
          </p:cNvPr>
          <p:cNvSpPr txBox="1">
            <a:spLocks/>
          </p:cNvSpPr>
          <p:nvPr/>
        </p:nvSpPr>
        <p:spPr>
          <a:xfrm>
            <a:off x="4966763" y="1877149"/>
            <a:ext cx="2194162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latin typeface="+mn-lt"/>
              </a:rPr>
              <a:t>Na</a:t>
            </a:r>
            <a:r>
              <a:rPr lang="en-US" sz="1600" b="1" baseline="30000" dirty="0">
                <a:latin typeface="+mn-lt"/>
              </a:rPr>
              <a:t>+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↑ , </a:t>
            </a:r>
            <a:r>
              <a:rPr lang="en-US" sz="1600" b="1" dirty="0">
                <a:latin typeface="+mn-lt"/>
              </a:rPr>
              <a:t>H</a:t>
            </a:r>
            <a:r>
              <a:rPr lang="en-US" sz="1600" b="1" baseline="-25000" dirty="0">
                <a:latin typeface="+mn-lt"/>
              </a:rPr>
              <a:t>2</a:t>
            </a:r>
            <a:r>
              <a:rPr lang="en-US" sz="1600" b="1" dirty="0">
                <a:latin typeface="+mn-lt"/>
              </a:rPr>
              <a:t>O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↑ ↑</a:t>
            </a:r>
            <a:endParaRPr lang="en-US" sz="1600" b="1" dirty="0">
              <a:latin typeface="+mn-lt"/>
            </a:endParaRPr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id="{CFD599F2-3D8D-4A9A-8764-32EAB4EDB220}"/>
              </a:ext>
            </a:extLst>
          </p:cNvPr>
          <p:cNvSpPr txBox="1">
            <a:spLocks/>
          </p:cNvSpPr>
          <p:nvPr/>
        </p:nvSpPr>
        <p:spPr>
          <a:xfrm>
            <a:off x="9133554" y="1877149"/>
            <a:ext cx="2194162" cy="4715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>
                <a:latin typeface="+mn-lt"/>
              </a:rPr>
              <a:t>Na</a:t>
            </a:r>
            <a:r>
              <a:rPr lang="en-US" sz="1600" b="1" baseline="30000" dirty="0">
                <a:latin typeface="+mn-lt"/>
              </a:rPr>
              <a:t>+</a:t>
            </a:r>
            <a:r>
              <a:rPr lang="en-US" sz="1600" b="1" dirty="0">
                <a:latin typeface="+mn-lt"/>
              </a:rPr>
              <a:t>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↔ , </a:t>
            </a:r>
            <a:r>
              <a:rPr lang="en-US" sz="1600" b="1" dirty="0">
                <a:latin typeface="+mn-lt"/>
              </a:rPr>
              <a:t>H</a:t>
            </a:r>
            <a:r>
              <a:rPr lang="en-US" sz="1600" b="1" baseline="-25000" dirty="0">
                <a:latin typeface="+mn-lt"/>
              </a:rPr>
              <a:t>2</a:t>
            </a:r>
            <a:r>
              <a:rPr lang="en-US" sz="1600" b="1" dirty="0">
                <a:latin typeface="+mn-lt"/>
              </a:rPr>
              <a:t>O </a:t>
            </a:r>
            <a:r>
              <a:rPr lang="en-US" sz="1600" b="1" dirty="0">
                <a:latin typeface="+mn-lt"/>
                <a:cs typeface="Calibri" panose="020F0502020204030204" pitchFamily="34" charset="0"/>
              </a:rPr>
              <a:t>↑</a:t>
            </a:r>
            <a:endParaRPr lang="en-US" sz="1600" b="1" dirty="0">
              <a:latin typeface="+mn-lt"/>
            </a:endParaRPr>
          </a:p>
        </p:txBody>
      </p:sp>
      <p:sp>
        <p:nvSpPr>
          <p:cNvPr id="24" name="Title 3">
            <a:extLst>
              <a:ext uri="{FF2B5EF4-FFF2-40B4-BE49-F238E27FC236}">
                <a16:creationId xmlns:a16="http://schemas.microsoft.com/office/drawing/2014/main" id="{3996EB33-8C63-4B85-8E11-6254422BD34B}"/>
              </a:ext>
            </a:extLst>
          </p:cNvPr>
          <p:cNvSpPr txBox="1">
            <a:spLocks/>
          </p:cNvSpPr>
          <p:nvPr/>
        </p:nvSpPr>
        <p:spPr>
          <a:xfrm>
            <a:off x="503095" y="2348696"/>
            <a:ext cx="3707166" cy="294017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GI losses</a:t>
            </a:r>
          </a:p>
          <a:p>
            <a:pPr marL="284163" lvl="1" indent="-1158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Vomiting</a:t>
            </a:r>
          </a:p>
          <a:p>
            <a:pPr marL="284163" lvl="1" indent="-1158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Diarrhea</a:t>
            </a:r>
          </a:p>
          <a:p>
            <a:pPr marL="284163" lvl="1" indent="-1158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Third spacing of fluids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Diuretics – Thiazides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Burns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Cerebral salt wasting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Sodium losing nephropathy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Adrenocortical insufficiency </a:t>
            </a:r>
            <a:endParaRPr lang="en-US" sz="1600" b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0D2A48BB-7B49-44F2-829C-17306B784923}"/>
              </a:ext>
            </a:extLst>
          </p:cNvPr>
          <p:cNvSpPr txBox="1">
            <a:spLocks/>
          </p:cNvSpPr>
          <p:nvPr/>
        </p:nvSpPr>
        <p:spPr>
          <a:xfrm>
            <a:off x="4503471" y="2348696"/>
            <a:ext cx="3707166" cy="294017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Congestive Heart Failure</a:t>
            </a:r>
            <a:endParaRPr lang="en-US" sz="1400" dirty="0">
              <a:solidFill>
                <a:srgbClr val="3A495C"/>
              </a:solidFill>
              <a:cs typeface="Calibri" panose="020F0502020204030204" pitchFamily="34" charset="0"/>
            </a:endParaRP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Liver cirrhosis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Nephrotic syndrome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Chronic kidney disease or Acute Kidney Injury</a:t>
            </a:r>
            <a:endParaRPr lang="en-US" sz="1600" i="1" dirty="0">
              <a:solidFill>
                <a:srgbClr val="3A495C"/>
              </a:solidFill>
              <a:latin typeface="+mn-lt"/>
            </a:endParaRP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CC112D91-03CE-4BAC-8A40-394278D4166B}"/>
              </a:ext>
            </a:extLst>
          </p:cNvPr>
          <p:cNvSpPr txBox="1">
            <a:spLocks/>
          </p:cNvSpPr>
          <p:nvPr/>
        </p:nvSpPr>
        <p:spPr>
          <a:xfrm>
            <a:off x="8518276" y="2294231"/>
            <a:ext cx="3707166" cy="444290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Abnormally high water intake</a:t>
            </a:r>
          </a:p>
          <a:p>
            <a:pPr marL="346075" indent="-177800">
              <a:lnSpc>
                <a:spcPct val="13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Oral </a:t>
            </a:r>
          </a:p>
          <a:p>
            <a:pPr marL="461963" lvl="1"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Primary polydipsia</a:t>
            </a:r>
          </a:p>
          <a:p>
            <a:pPr marL="346075" indent="-177800">
              <a:lnSpc>
                <a:spcPct val="130000"/>
              </a:lnSpc>
              <a:buSzPct val="8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Infusion</a:t>
            </a:r>
          </a:p>
          <a:p>
            <a:pPr marL="461963" lvl="1"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Excessive IV dextrose</a:t>
            </a:r>
          </a:p>
          <a:p>
            <a:pPr marL="461963" lvl="1">
              <a:lnSpc>
                <a:spcPct val="130000"/>
              </a:lnSpc>
            </a:pPr>
            <a:r>
              <a:rPr lang="en-US" sz="1400" dirty="0">
                <a:solidFill>
                  <a:srgbClr val="3A495C"/>
                </a:solidFill>
                <a:cs typeface="Calibri" panose="020F0502020204030204" pitchFamily="34" charset="0"/>
              </a:rPr>
              <a:t>Post-prostatectomy bladder irrigation with sodium-free fluid</a:t>
            </a:r>
            <a:endParaRPr lang="en-US" sz="1600" dirty="0">
              <a:solidFill>
                <a:srgbClr val="3A495C"/>
              </a:solidFill>
              <a:latin typeface="+mn-lt"/>
              <a:cs typeface="Calibri" panose="020F0502020204030204" pitchFamily="34" charset="0"/>
            </a:endParaRP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Syndrome of inappropriate secretion of Antidiuretic hormone (SIADH)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Hypothyroidism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Glucocorticoid deficiency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Tea and toast diet</a:t>
            </a:r>
          </a:p>
          <a:p>
            <a:pPr marL="168275" indent="-168275">
              <a:lnSpc>
                <a:spcPct val="130000"/>
              </a:lnSpc>
              <a:buFontTx/>
              <a:buChar char="-"/>
            </a:pPr>
            <a:r>
              <a:rPr lang="en-US" sz="1600" dirty="0">
                <a:solidFill>
                  <a:srgbClr val="3A495C"/>
                </a:solidFill>
                <a:latin typeface="+mn-lt"/>
                <a:cs typeface="Calibri" panose="020F0502020204030204" pitchFamily="34" charset="0"/>
              </a:rPr>
              <a:t>Beer potomania</a:t>
            </a:r>
          </a:p>
        </p:txBody>
      </p:sp>
    </p:spTree>
    <p:extLst>
      <p:ext uri="{BB962C8B-B14F-4D97-AF65-F5344CB8AC3E}">
        <p14:creationId xmlns:p14="http://schemas.microsoft.com/office/powerpoint/2010/main" val="1925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2 - Greyish white with Navy Blue &amp; Lato fonts">
  <a:themeElements>
    <a:clrScheme name="My Custom">
      <a:dk1>
        <a:srgbClr val="323F4F"/>
      </a:dk1>
      <a:lt1>
        <a:srgbClr val="FFFFFF"/>
      </a:lt1>
      <a:dk2>
        <a:srgbClr val="3F3F3F"/>
      </a:dk2>
      <a:lt2>
        <a:srgbClr val="F2F2F2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Custom 4">
      <a:majorFont>
        <a:latin typeface="Lato Bold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Microsoft PowerPoint Presentation" id="{1950BA37-68D6-40B5-9066-5FAC1D50C458}" vid="{89934D94-E6CB-47D4-9735-C0BBF7621E8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02 - Greyish white with Navy Blue &amp; Lato fonts</Template>
  <TotalTime>611</TotalTime>
  <Words>1211</Words>
  <Application>Microsoft Office PowerPoint</Application>
  <PresentationFormat>Widescreen</PresentationFormat>
  <Paragraphs>297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Georgia</vt:lpstr>
      <vt:lpstr>Helvetica Bold</vt:lpstr>
      <vt:lpstr>Lato</vt:lpstr>
      <vt:lpstr>Lato Bold</vt:lpstr>
      <vt:lpstr>Open Sans</vt:lpstr>
      <vt:lpstr>Wingdings</vt:lpstr>
      <vt:lpstr>02 - Greyish white with Navy Blue &amp; Lato fonts</vt:lpstr>
      <vt:lpstr>Hyponatremia</vt:lpstr>
      <vt:lpstr>Pathophysiology &amp; Causes</vt:lpstr>
      <vt:lpstr>Hyponatremia - [Na+] &lt; 135 mmol/L</vt:lpstr>
      <vt:lpstr>Causes</vt:lpstr>
      <vt:lpstr>PowerPoint Presentation</vt:lpstr>
      <vt:lpstr>Causes</vt:lpstr>
      <vt:lpstr>Causes</vt:lpstr>
      <vt:lpstr>Causes</vt:lpstr>
      <vt:lpstr>Causes</vt:lpstr>
      <vt:lpstr>Clinical Features</vt:lpstr>
      <vt:lpstr>Clinical Features</vt:lpstr>
      <vt:lpstr>Clinical Features</vt:lpstr>
      <vt:lpstr>Diagnostic Approach</vt:lpstr>
      <vt:lpstr>Diagnostic Approach</vt:lpstr>
      <vt:lpstr>Management</vt:lpstr>
      <vt:lpstr>Management</vt:lpstr>
      <vt:lpstr>Management</vt:lpstr>
      <vt:lpstr>Management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Hyponatremia</dc:title>
  <dc:creator>Virtual World</dc:creator>
  <cp:lastModifiedBy>Virtual World</cp:lastModifiedBy>
  <cp:revision>34</cp:revision>
  <dcterms:created xsi:type="dcterms:W3CDTF">2022-02-03T13:28:26Z</dcterms:created>
  <dcterms:modified xsi:type="dcterms:W3CDTF">2022-02-04T06:49:35Z</dcterms:modified>
</cp:coreProperties>
</file>