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38AA6"/>
    <a:srgbClr val="101010"/>
    <a:srgbClr val="131313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44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914E0DE-2D04-4EBB-80D8-376582E16A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29401" y="1683454"/>
            <a:ext cx="7933198" cy="1835329"/>
          </a:xfrm>
        </p:spPr>
        <p:txBody>
          <a:bodyPr anchor="b">
            <a:normAutofit/>
          </a:bodyPr>
          <a:lstStyle>
            <a:lvl1pPr algn="ctr">
              <a:defRPr sz="54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97299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E4CE3A8-0428-4DD8-B2D1-6FACAFCDE60C}"/>
              </a:ext>
            </a:extLst>
          </p:cNvPr>
          <p:cNvCxnSpPr>
            <a:cxnSpLocks/>
          </p:cNvCxnSpPr>
          <p:nvPr/>
        </p:nvCxnSpPr>
        <p:spPr>
          <a:xfrm>
            <a:off x="-45476" y="1168402"/>
            <a:ext cx="5354895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A13A717-1A93-4349-9D24-34438837BE7E}"/>
              </a:ext>
            </a:extLst>
          </p:cNvPr>
          <p:cNvCxnSpPr>
            <a:cxnSpLocks/>
          </p:cNvCxnSpPr>
          <p:nvPr/>
        </p:nvCxnSpPr>
        <p:spPr>
          <a:xfrm>
            <a:off x="6837105" y="5932131"/>
            <a:ext cx="5354895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591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96">
          <p15:clr>
            <a:srgbClr val="FBAE40"/>
          </p15:clr>
        </p15:guide>
        <p15:guide id="2" pos="72">
          <p15:clr>
            <a:srgbClr val="FBAE40"/>
          </p15:clr>
        </p15:guide>
        <p15:guide id="3" orient="horz" pos="4248">
          <p15:clr>
            <a:srgbClr val="FBAE40"/>
          </p15:clr>
        </p15:guide>
        <p15:guide id="4" pos="7608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5403D-5092-4DED-AE10-B1D09723697F}" type="datetimeFigureOut">
              <a:rPr lang="en-US" smtClean="0"/>
              <a:t>1/17/2022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68459-40EA-40B9-9A17-B24A7F4CB6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6102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5403D-5092-4DED-AE10-B1D09723697F}" type="datetimeFigureOut">
              <a:rPr lang="en-US" smtClean="0"/>
              <a:t>1/17/2022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68459-40EA-40B9-9A17-B24A7F4CB6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7823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5403D-5092-4DED-AE10-B1D09723697F}" type="datetimeFigureOut">
              <a:rPr lang="en-US" smtClean="0"/>
              <a:t>1/17/2022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68459-40EA-40B9-9A17-B24A7F4CB6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216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152CAEF-5946-4FFC-A7D9-D016E19F86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581" y="319092"/>
            <a:ext cx="8056307" cy="787400"/>
          </a:xfrm>
        </p:spPr>
        <p:txBody>
          <a:bodyPr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571" y="1517219"/>
            <a:ext cx="10515600" cy="4351338"/>
          </a:xfrm>
        </p:spPr>
        <p:txBody>
          <a:bodyPr/>
          <a:lstStyle>
            <a:lvl1pPr marL="177800" indent="-177800">
              <a:spcBef>
                <a:spcPts val="600"/>
              </a:spcBef>
              <a:spcAft>
                <a:spcPts val="400"/>
              </a:spcAft>
              <a:buClrTx/>
              <a:buSzPct val="80000"/>
              <a:defRPr sz="2000">
                <a:solidFill>
                  <a:schemeClr val="bg1">
                    <a:lumMod val="95000"/>
                  </a:schemeClr>
                </a:solidFill>
              </a:defRPr>
            </a:lvl1pPr>
            <a:lvl2pPr marL="406400" indent="-177800">
              <a:spcBef>
                <a:spcPts val="600"/>
              </a:spcBef>
              <a:spcAft>
                <a:spcPts val="400"/>
              </a:spcAft>
              <a:buSzPct val="80000"/>
              <a:buFont typeface="Open Sans" panose="020B0606030504020204" pitchFamily="34" charset="0"/>
              <a:buChar char="-"/>
              <a:defRPr sz="1800">
                <a:solidFill>
                  <a:schemeClr val="bg1">
                    <a:lumMod val="95000"/>
                  </a:schemeClr>
                </a:solidFill>
              </a:defRPr>
            </a:lvl2pPr>
            <a:lvl3pPr marL="571500" indent="-165100">
              <a:spcBef>
                <a:spcPts val="600"/>
              </a:spcBef>
              <a:spcAft>
                <a:spcPts val="400"/>
              </a:spcAft>
              <a:buSzPct val="80000"/>
              <a:buFont typeface="Wingdings" panose="05000000000000000000" pitchFamily="2" charset="2"/>
              <a:buChar char="§"/>
              <a:defRPr sz="1600">
                <a:solidFill>
                  <a:schemeClr val="bg1">
                    <a:lumMod val="95000"/>
                  </a:schemeClr>
                </a:solidFill>
              </a:defRPr>
            </a:lvl3pPr>
            <a:lvl4pPr marL="800100" indent="-165100">
              <a:spcBef>
                <a:spcPts val="600"/>
              </a:spcBef>
              <a:spcAft>
                <a:spcPts val="400"/>
              </a:spcAft>
              <a:defRPr>
                <a:solidFill>
                  <a:schemeClr val="bg1">
                    <a:lumMod val="95000"/>
                  </a:schemeClr>
                </a:solidFill>
              </a:defRPr>
            </a:lvl4pPr>
            <a:lvl5pPr marL="977900" indent="-177800">
              <a:spcBef>
                <a:spcPts val="600"/>
              </a:spcBef>
              <a:spcAft>
                <a:spcPts val="400"/>
              </a:spcAft>
              <a:tabLst>
                <a:tab pos="685800" algn="l"/>
              </a:tabLst>
              <a:defRPr>
                <a:solidFill>
                  <a:schemeClr val="bg1">
                    <a:lumMod val="9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68459-40EA-40B9-9A17-B24A7F4CB673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E1B22CF-846A-444A-8BAC-3D270DDFCDCE}"/>
              </a:ext>
            </a:extLst>
          </p:cNvPr>
          <p:cNvCxnSpPr>
            <a:cxnSpLocks/>
          </p:cNvCxnSpPr>
          <p:nvPr/>
        </p:nvCxnSpPr>
        <p:spPr>
          <a:xfrm>
            <a:off x="-45476" y="1168402"/>
            <a:ext cx="5354895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4E2AC07F-0E38-4A73-9FCA-76827D04EC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101" y="6164206"/>
            <a:ext cx="960939" cy="640626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1C66A05-80DB-4B34-8455-E3879893B0F6}"/>
              </a:ext>
            </a:extLst>
          </p:cNvPr>
          <p:cNvCxnSpPr>
            <a:cxnSpLocks/>
          </p:cNvCxnSpPr>
          <p:nvPr/>
        </p:nvCxnSpPr>
        <p:spPr>
          <a:xfrm>
            <a:off x="10387782" y="6630221"/>
            <a:ext cx="1804218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6" name="AutoShape 2" descr="Circular Pattern">
            <a:extLst>
              <a:ext uri="{FF2B5EF4-FFF2-40B4-BE49-F238E27FC236}">
                <a16:creationId xmlns:a16="http://schemas.microsoft.com/office/drawing/2014/main" id="{71AA2BB7-E706-437C-BB5A-98DF72A0A02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009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20">
          <p15:clr>
            <a:srgbClr val="FBAE40"/>
          </p15:clr>
        </p15:guide>
        <p15:guide id="2" pos="72">
          <p15:clr>
            <a:srgbClr val="FBAE40"/>
          </p15:clr>
        </p15:guide>
        <p15:guide id="3" orient="horz" pos="4248">
          <p15:clr>
            <a:srgbClr val="FBAE40"/>
          </p15:clr>
        </p15:guide>
        <p15:guide id="4" pos="7608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9EE14B0-FC87-4FA0-9034-7525F8E8E7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C250344-89C8-4493-85BB-A913E56C9008}"/>
              </a:ext>
            </a:extLst>
          </p:cNvPr>
          <p:cNvSpPr/>
          <p:nvPr/>
        </p:nvSpPr>
        <p:spPr>
          <a:xfrm>
            <a:off x="0" y="1699907"/>
            <a:ext cx="12192000" cy="322928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699907"/>
            <a:ext cx="10515600" cy="1500188"/>
          </a:xfrm>
        </p:spPr>
        <p:txBody>
          <a:bodyPr anchor="b">
            <a:normAutofit/>
          </a:bodyPr>
          <a:lstStyle>
            <a:lvl1pPr algn="ctr">
              <a:defRPr sz="54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3429000"/>
            <a:ext cx="10515600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5126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DF855F1-C03B-4D46-899A-9FAB01C26D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AE99057-153A-4731-B389-06B989D10DC0}"/>
              </a:ext>
            </a:extLst>
          </p:cNvPr>
          <p:cNvCxnSpPr/>
          <p:nvPr/>
        </p:nvCxnSpPr>
        <p:spPr>
          <a:xfrm>
            <a:off x="-45476" y="1168402"/>
            <a:ext cx="7734300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" name="Title 1">
            <a:extLst>
              <a:ext uri="{FF2B5EF4-FFF2-40B4-BE49-F238E27FC236}">
                <a16:creationId xmlns:a16="http://schemas.microsoft.com/office/drawing/2014/main" id="{5F83A95A-9B93-4079-AFA9-A5C48AC872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581" y="319092"/>
            <a:ext cx="8056307" cy="787400"/>
          </a:xfrm>
        </p:spPr>
        <p:txBody>
          <a:bodyPr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513D50C-D035-4749-B118-D6106FCF8F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101" y="6164206"/>
            <a:ext cx="960939" cy="640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5499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C3D8335-828C-4932-A037-AE9C633D1E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5403D-5092-4DED-AE10-B1D09723697F}" type="datetimeFigureOut">
              <a:rPr lang="en-US" smtClean="0"/>
              <a:t>1/17/2022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68459-40EA-40B9-9A17-B24A7F4CB673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1E58807-D86A-4F66-A435-4B38E9000E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101" y="6164206"/>
            <a:ext cx="960939" cy="640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878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B26261D9-D257-40E3-9351-CC38B203CB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7308" y="0"/>
            <a:ext cx="3157384" cy="210492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2C45F22-70B7-4568-8150-07C709348CBD}"/>
              </a:ext>
            </a:extLst>
          </p:cNvPr>
          <p:cNvSpPr txBox="1"/>
          <p:nvPr/>
        </p:nvSpPr>
        <p:spPr>
          <a:xfrm>
            <a:off x="4382728" y="220982"/>
            <a:ext cx="342654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solidFill>
                  <a:srgbClr val="36D0B5"/>
                </a:solidFill>
                <a:latin typeface="+mn-lt"/>
              </a:rPr>
              <a:t>Like . Share . Subscribe</a:t>
            </a:r>
            <a:endParaRPr lang="en-US" sz="2200" b="1" dirty="0">
              <a:solidFill>
                <a:srgbClr val="36D0B5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8470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5403D-5092-4DED-AE10-B1D09723697F}" type="datetimeFigureOut">
              <a:rPr lang="en-US" smtClean="0"/>
              <a:t>1/17/2022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68459-40EA-40B9-9A17-B24A7F4CB673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FDA917A-5A20-47FC-9FF5-24BFE8E455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101" y="6164206"/>
            <a:ext cx="960939" cy="640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934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5403D-5092-4DED-AE10-B1D09723697F}" type="datetimeFigureOut">
              <a:rPr lang="en-US" smtClean="0"/>
              <a:t>1/17/2022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68459-40EA-40B9-9A17-B24A7F4CB673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F62D9DD-1141-4FAF-81A8-5C77747933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101" y="6164206"/>
            <a:ext cx="960939" cy="640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66223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5403D-5092-4DED-AE10-B1D09723697F}" type="datetimeFigureOut">
              <a:rPr lang="en-US" smtClean="0"/>
              <a:t>1/17/2022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68459-40EA-40B9-9A17-B24A7F4CB6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971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ADB8AD5-87EA-4EE3-AF0C-AC5963ECBF02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C5403D-5092-4DED-AE10-B1D09723697F}" type="datetimeFigureOut">
              <a:rPr lang="en-US" smtClean="0"/>
              <a:t>1/17/2022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268459-40EA-40B9-9A17-B24A7F4CB6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138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166688" indent="-166688" algn="l" defTabSz="914400" rtl="0" eaLnBrk="1" latinLnBrk="0" hangingPunct="1">
        <a:lnSpc>
          <a:spcPct val="90000"/>
        </a:lnSpc>
        <a:spcBef>
          <a:spcPts val="600"/>
        </a:spcBef>
        <a:spcAft>
          <a:spcPts val="400"/>
        </a:spcAft>
        <a:buSzPct val="80000"/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1pPr>
      <a:lvl2pPr marL="344488" indent="-171450" algn="l" defTabSz="914400" rtl="0" eaLnBrk="1" latinLnBrk="0" hangingPunct="1">
        <a:lnSpc>
          <a:spcPct val="90000"/>
        </a:lnSpc>
        <a:spcBef>
          <a:spcPts val="600"/>
        </a:spcBef>
        <a:spcAft>
          <a:spcPts val="400"/>
        </a:spcAft>
        <a:buSzPct val="80000"/>
        <a:buFont typeface="Open Sans" panose="020B0606030504020204" pitchFamily="34" charset="0"/>
        <a:buChar char="-"/>
        <a:defRPr sz="1800" kern="1200">
          <a:solidFill>
            <a:schemeClr val="bg1"/>
          </a:solidFill>
          <a:latin typeface="+mn-lt"/>
          <a:ea typeface="+mn-ea"/>
          <a:cs typeface="+mn-cs"/>
        </a:defRPr>
      </a:lvl2pPr>
      <a:lvl3pPr marL="511175" indent="-111125" algn="l" defTabSz="914400" rtl="0" eaLnBrk="1" latinLnBrk="0" hangingPunct="1">
        <a:lnSpc>
          <a:spcPct val="90000"/>
        </a:lnSpc>
        <a:spcBef>
          <a:spcPts val="600"/>
        </a:spcBef>
        <a:spcAft>
          <a:spcPts val="400"/>
        </a:spcAft>
        <a:buSzPct val="70000"/>
        <a:buFont typeface="Wingdings" panose="05000000000000000000" pitchFamily="2" charset="2"/>
        <a:buChar char="§"/>
        <a:defRPr sz="1600" kern="1200">
          <a:solidFill>
            <a:schemeClr val="bg1"/>
          </a:solidFill>
          <a:latin typeface="+mn-lt"/>
          <a:ea typeface="+mn-ea"/>
          <a:cs typeface="+mn-cs"/>
        </a:defRPr>
      </a:lvl3pPr>
      <a:lvl4pPr marL="688975" indent="-120650" algn="l" defTabSz="914400" rtl="0" eaLnBrk="1" latinLnBrk="0" hangingPunct="1">
        <a:lnSpc>
          <a:spcPct val="90000"/>
        </a:lnSpc>
        <a:spcBef>
          <a:spcPts val="600"/>
        </a:spcBef>
        <a:spcAft>
          <a:spcPts val="400"/>
        </a:spcAft>
        <a:buFont typeface="Arial" panose="020B0604020202020204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4pPr>
      <a:lvl5pPr marL="796925" indent="-111125" algn="l" defTabSz="914400" rtl="0" eaLnBrk="1" latinLnBrk="0" hangingPunct="1">
        <a:lnSpc>
          <a:spcPct val="90000"/>
        </a:lnSpc>
        <a:spcBef>
          <a:spcPts val="600"/>
        </a:spcBef>
        <a:spcAft>
          <a:spcPts val="400"/>
        </a:spcAft>
        <a:buFont typeface="Arial" panose="020B0604020202020204" pitchFamily="34" charset="0"/>
        <a:buChar char="•"/>
        <a:defRPr sz="12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f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DB2831-3063-45AD-9D75-636AFEBF8D7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Pleural Effusion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8252B3D-72CA-4DF3-83EF-32118EA175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93019" y="3692499"/>
            <a:ext cx="5265683" cy="1016135"/>
          </a:xfrm>
        </p:spPr>
        <p:txBody>
          <a:bodyPr/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Types, Causes,</a:t>
            </a:r>
          </a:p>
          <a:p>
            <a:pPr algn="l"/>
            <a:r>
              <a:rPr lang="en-US" dirty="0">
                <a:solidFill>
                  <a:schemeClr val="bg1"/>
                </a:solidFill>
              </a:rPr>
              <a:t>Evaluation &amp; Management</a:t>
            </a:r>
          </a:p>
        </p:txBody>
      </p:sp>
    </p:spTree>
    <p:extLst>
      <p:ext uri="{BB962C8B-B14F-4D97-AF65-F5344CB8AC3E}">
        <p14:creationId xmlns:p14="http://schemas.microsoft.com/office/powerpoint/2010/main" val="531387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E21DA8-EAF8-439A-B9D3-2258097B4C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581" y="319092"/>
            <a:ext cx="8056307" cy="787400"/>
          </a:xfrm>
        </p:spPr>
        <p:txBody>
          <a:bodyPr/>
          <a:lstStyle/>
          <a:p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Assessment </a:t>
            </a:r>
            <a:r>
              <a:rPr lang="en-US" sz="3600" dirty="0">
                <a:solidFill>
                  <a:schemeClr val="bg1">
                    <a:lumMod val="95000"/>
                  </a:schemeClr>
                </a:solidFill>
              </a:rPr>
              <a:t>(Investigations)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B1D36F-C6B2-4ADA-97DE-1D40ED426F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3" y="1517650"/>
            <a:ext cx="5085966" cy="3075371"/>
          </a:xfrm>
        </p:spPr>
        <p:txBody>
          <a:bodyPr/>
          <a:lstStyle/>
          <a:p>
            <a:pPr marL="0" indent="0">
              <a:buNone/>
            </a:pPr>
            <a:r>
              <a:rPr lang="en-US" b="1" u="sng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Pleural fluid aspiration</a:t>
            </a:r>
          </a:p>
          <a:p>
            <a:pPr lvl="1">
              <a:lnSpc>
                <a:spcPct val="100000"/>
              </a:lnSpc>
            </a:pPr>
            <a:r>
              <a:rPr lang="en-US" sz="1600" dirty="0"/>
              <a:t>Not needed in transudative causes</a:t>
            </a:r>
          </a:p>
          <a:p>
            <a:pPr lvl="1">
              <a:lnSpc>
                <a:spcPct val="100000"/>
              </a:lnSpc>
            </a:pPr>
            <a:r>
              <a:rPr lang="en-US" sz="1600" i="1" dirty="0"/>
              <a:t>Inspection of fluid color &amp; texture – </a:t>
            </a:r>
            <a:r>
              <a:rPr lang="en-US" sz="1600" dirty="0"/>
              <a:t>Empyema, chylothorax or bloody</a:t>
            </a:r>
            <a:endParaRPr lang="en-US" sz="1600" b="1" dirty="0"/>
          </a:p>
          <a:p>
            <a:pPr lvl="1">
              <a:lnSpc>
                <a:spcPct val="100000"/>
              </a:lnSpc>
            </a:pPr>
            <a:r>
              <a:rPr lang="en-US" sz="1600" dirty="0"/>
              <a:t>Send for pH, protein, lactate dehydrogenase (LDH), cytology and microbiology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409B5CEC-57E3-4913-BA9B-5D37AEFF6A8C}"/>
              </a:ext>
            </a:extLst>
          </p:cNvPr>
          <p:cNvSpPr txBox="1">
            <a:spLocks/>
          </p:cNvSpPr>
          <p:nvPr/>
        </p:nvSpPr>
        <p:spPr>
          <a:xfrm>
            <a:off x="5686099" y="1542831"/>
            <a:ext cx="5085966" cy="12086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7800" indent="-1778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ClrTx/>
              <a:buSzPct val="80000"/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06400" indent="-1778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SzPct val="80000"/>
              <a:buFont typeface="Open Sans" panose="020B0606030504020204" pitchFamily="34" charset="0"/>
              <a:buChar char="-"/>
              <a:defRPr sz="18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71500" indent="-1651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00100" indent="-1651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77900" indent="-1778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685800" algn="l"/>
              </a:tabLst>
              <a:defRPr sz="12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Protein</a:t>
            </a:r>
          </a:p>
          <a:p>
            <a:pPr lvl="1">
              <a:lnSpc>
                <a:spcPct val="100000"/>
              </a:lnSpc>
            </a:pPr>
            <a:r>
              <a:rPr lang="en-US" sz="1600" b="1" dirty="0"/>
              <a:t>Exudate</a:t>
            </a:r>
            <a:r>
              <a:rPr lang="en-US" sz="1600" dirty="0"/>
              <a:t> &gt; 30 g/L</a:t>
            </a:r>
          </a:p>
          <a:p>
            <a:pPr lvl="1">
              <a:lnSpc>
                <a:spcPct val="100000"/>
              </a:lnSpc>
            </a:pPr>
            <a:r>
              <a:rPr lang="en-US" sz="1600" b="1" dirty="0"/>
              <a:t>Transudate</a:t>
            </a:r>
            <a:r>
              <a:rPr lang="en-US" sz="1600" dirty="0"/>
              <a:t> &lt; 30 g/L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B21FAEF-164D-4338-BDDC-DC6B89A74799}"/>
              </a:ext>
            </a:extLst>
          </p:cNvPr>
          <p:cNvSpPr txBox="1">
            <a:spLocks/>
          </p:cNvSpPr>
          <p:nvPr/>
        </p:nvSpPr>
        <p:spPr>
          <a:xfrm>
            <a:off x="6317759" y="2817210"/>
            <a:ext cx="5085966" cy="20937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7800" indent="-1778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ClrTx/>
              <a:buSzPct val="80000"/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06400" indent="-1778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SzPct val="80000"/>
              <a:buFont typeface="Open Sans" panose="020B0606030504020204" pitchFamily="34" charset="0"/>
              <a:buChar char="-"/>
              <a:defRPr sz="18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71500" indent="-1651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00100" indent="-1651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77900" indent="-1778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685800" algn="l"/>
              </a:tabLst>
              <a:defRPr sz="12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600" b="1" i="1" dirty="0"/>
              <a:t>Light’s criteria</a:t>
            </a:r>
          </a:p>
          <a:p>
            <a:pPr marL="231775" lvl="1" indent="-231775">
              <a:lnSpc>
                <a:spcPct val="100000"/>
              </a:lnSpc>
            </a:pPr>
            <a:r>
              <a:rPr lang="en-US" sz="1600" dirty="0"/>
              <a:t>To distinguish exudate from transudate in borderline protein results</a:t>
            </a:r>
          </a:p>
          <a:p>
            <a:pPr marL="231775" lvl="1" indent="-231775">
              <a:lnSpc>
                <a:spcPct val="100000"/>
              </a:lnSpc>
            </a:pPr>
            <a:r>
              <a:rPr lang="en-US" sz="1600" dirty="0"/>
              <a:t>Do in protein level between 25 – 35 g/L</a:t>
            </a:r>
          </a:p>
          <a:p>
            <a:pPr marL="231775" lvl="1" indent="-231775">
              <a:lnSpc>
                <a:spcPct val="100000"/>
              </a:lnSpc>
            </a:pPr>
            <a:r>
              <a:rPr lang="en-US" sz="1600" dirty="0"/>
              <a:t>Exudate is likely if one or more of the following criteria are met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704414E-E249-4B1F-9C41-34DF43CACC5D}"/>
              </a:ext>
            </a:extLst>
          </p:cNvPr>
          <p:cNvGrpSpPr/>
          <p:nvPr/>
        </p:nvGrpSpPr>
        <p:grpSpPr>
          <a:xfrm>
            <a:off x="3817882" y="4910959"/>
            <a:ext cx="7585843" cy="1205625"/>
            <a:chOff x="3817882" y="4910959"/>
            <a:chExt cx="7585843" cy="1205625"/>
          </a:xfrm>
        </p:grpSpPr>
        <p:sp>
          <p:nvSpPr>
            <p:cNvPr id="7" name="Content Placeholder 2">
              <a:extLst>
                <a:ext uri="{FF2B5EF4-FFF2-40B4-BE49-F238E27FC236}">
                  <a16:creationId xmlns:a16="http://schemas.microsoft.com/office/drawing/2014/main" id="{B929214E-ECE7-4A9F-AC96-922D5C25315E}"/>
                </a:ext>
              </a:extLst>
            </p:cNvPr>
            <p:cNvSpPr txBox="1">
              <a:spLocks/>
            </p:cNvSpPr>
            <p:nvPr/>
          </p:nvSpPr>
          <p:spPr>
            <a:xfrm>
              <a:off x="5612527" y="4910959"/>
              <a:ext cx="5791198" cy="1205625"/>
            </a:xfrm>
            <a:prstGeom prst="rect">
              <a:avLst/>
            </a:prstGeom>
            <a:solidFill>
              <a:schemeClr val="tx1">
                <a:lumMod val="60000"/>
                <a:lumOff val="40000"/>
              </a:schemeClr>
            </a:solidFill>
          </p:spPr>
          <p:txBody>
            <a:bodyPr vert="horz" lIns="91440" tIns="45720" rIns="91440" bIns="45720" rtlCol="0" anchor="ctr">
              <a:normAutofit/>
            </a:bodyPr>
            <a:lstStyle>
              <a:lvl1pPr marL="177800" indent="-1778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400"/>
                </a:spcAft>
                <a:buClrTx/>
                <a:buSzPct val="80000"/>
                <a:buFont typeface="Arial" panose="020B0604020202020204" pitchFamily="34" charset="0"/>
                <a:buChar char="•"/>
                <a:defRPr sz="2000" kern="1200">
                  <a:solidFill>
                    <a:schemeClr val="bg1">
                      <a:lumMod val="9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06400" indent="-1778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400"/>
                </a:spcAft>
                <a:buSzPct val="80000"/>
                <a:buFont typeface="Open Sans" panose="020B0606030504020204" pitchFamily="34" charset="0"/>
                <a:buChar char="-"/>
                <a:defRPr sz="1800" kern="1200">
                  <a:solidFill>
                    <a:schemeClr val="bg1">
                      <a:lumMod val="9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571500" indent="-1651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400"/>
                </a:spcAft>
                <a:buSzPct val="80000"/>
                <a:buFont typeface="Wingdings" panose="05000000000000000000" pitchFamily="2" charset="2"/>
                <a:buChar char="§"/>
                <a:defRPr sz="1600" kern="1200">
                  <a:solidFill>
                    <a:schemeClr val="bg1">
                      <a:lumMod val="9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800100" indent="-1651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400"/>
                </a:spcAft>
                <a:buFont typeface="Arial" panose="020B0604020202020204" pitchFamily="34" charset="0"/>
                <a:buChar char="•"/>
                <a:defRPr sz="1400" kern="1200">
                  <a:solidFill>
                    <a:schemeClr val="bg1">
                      <a:lumMod val="9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977900" indent="-1778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400"/>
                </a:spcAft>
                <a:buFont typeface="Arial" panose="020B0604020202020204" pitchFamily="34" charset="0"/>
                <a:buChar char="•"/>
                <a:tabLst>
                  <a:tab pos="685800" algn="l"/>
                </a:tabLst>
                <a:defRPr sz="1200" kern="1200">
                  <a:solidFill>
                    <a:schemeClr val="bg1">
                      <a:lumMod val="9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46075" lvl="1" indent="-293688">
                <a:lnSpc>
                  <a:spcPct val="100000"/>
                </a:lnSpc>
                <a:buFont typeface="+mj-lt"/>
                <a:buAutoNum type="romanLcPeriod"/>
              </a:pPr>
              <a:r>
                <a:rPr lang="en-US" sz="1500" dirty="0"/>
                <a:t>Pleural fluid protein: Serum protein ratio &gt; 0.5</a:t>
              </a:r>
            </a:p>
            <a:p>
              <a:pPr marL="346075" lvl="1" indent="-293688">
                <a:lnSpc>
                  <a:spcPct val="100000"/>
                </a:lnSpc>
                <a:buFont typeface="+mj-lt"/>
                <a:buAutoNum type="romanLcPeriod"/>
              </a:pPr>
              <a:r>
                <a:rPr lang="en-US" sz="1500" dirty="0"/>
                <a:t>Pleural fluid LDH: Serum LDH ratio &gt; 0.6</a:t>
              </a:r>
            </a:p>
            <a:p>
              <a:pPr marL="346075" lvl="1" indent="-293688">
                <a:lnSpc>
                  <a:spcPct val="100000"/>
                </a:lnSpc>
                <a:buFont typeface="+mj-lt"/>
                <a:buAutoNum type="romanLcPeriod"/>
              </a:pPr>
              <a:r>
                <a:rPr lang="en-US" sz="1500" dirty="0"/>
                <a:t>Pleural fluid LDH &gt; 2/3 of upper limit of normal serum LDH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673407F-63FC-4C46-9819-4EB125781AC8}"/>
                </a:ext>
              </a:extLst>
            </p:cNvPr>
            <p:cNvSpPr txBox="1"/>
            <p:nvPr/>
          </p:nvSpPr>
          <p:spPr>
            <a:xfrm>
              <a:off x="3817882" y="5315169"/>
              <a:ext cx="195229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indent="0">
                <a:buFont typeface="Arial" panose="020B0604020202020204" pitchFamily="34" charset="0"/>
                <a:buNone/>
              </a:pPr>
              <a:r>
                <a:rPr lang="en-US" sz="1800" b="1" i="1" dirty="0">
                  <a:solidFill>
                    <a:schemeClr val="tx1">
                      <a:lumMod val="20000"/>
                      <a:lumOff val="80000"/>
                    </a:schemeClr>
                  </a:solidFill>
                </a:rPr>
                <a:t>Light’s criteria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75410153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E21DA8-EAF8-439A-B9D3-2258097B4C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581" y="319092"/>
            <a:ext cx="8056307" cy="787400"/>
          </a:xfrm>
        </p:spPr>
        <p:txBody>
          <a:bodyPr/>
          <a:lstStyle/>
          <a:p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Assessment </a:t>
            </a:r>
            <a:r>
              <a:rPr lang="en-US" sz="3600" dirty="0">
                <a:solidFill>
                  <a:schemeClr val="bg1">
                    <a:lumMod val="95000"/>
                  </a:schemeClr>
                </a:solidFill>
              </a:rPr>
              <a:t>(Investigations)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B1D36F-C6B2-4ADA-97DE-1D40ED426F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3" y="1517650"/>
            <a:ext cx="5085966" cy="3075371"/>
          </a:xfrm>
        </p:spPr>
        <p:txBody>
          <a:bodyPr/>
          <a:lstStyle/>
          <a:p>
            <a:pPr marL="0" indent="0">
              <a:buNone/>
            </a:pPr>
            <a:r>
              <a:rPr lang="en-US" b="1" u="sng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Pleural fluid aspiration</a:t>
            </a:r>
          </a:p>
          <a:p>
            <a:pPr lvl="1">
              <a:lnSpc>
                <a:spcPct val="100000"/>
              </a:lnSpc>
            </a:pPr>
            <a:r>
              <a:rPr lang="en-US" sz="1600" dirty="0"/>
              <a:t>Not needed in transudative causes</a:t>
            </a:r>
          </a:p>
          <a:p>
            <a:pPr lvl="1">
              <a:lnSpc>
                <a:spcPct val="100000"/>
              </a:lnSpc>
            </a:pPr>
            <a:r>
              <a:rPr lang="en-US" sz="1600" i="1" dirty="0"/>
              <a:t>Inspection of fluid color &amp; texture – </a:t>
            </a:r>
            <a:r>
              <a:rPr lang="en-US" sz="1600" dirty="0"/>
              <a:t>Empyema, chylothorax or bloody</a:t>
            </a:r>
            <a:endParaRPr lang="en-US" sz="1600" b="1" dirty="0"/>
          </a:p>
          <a:p>
            <a:pPr lvl="1">
              <a:lnSpc>
                <a:spcPct val="100000"/>
              </a:lnSpc>
            </a:pPr>
            <a:r>
              <a:rPr lang="en-US" sz="1600" dirty="0"/>
              <a:t>Send for pH, protein, lactate dehydrogenase (LDH), cytology and microbiology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409B5CEC-57E3-4913-BA9B-5D37AEFF6A8C}"/>
              </a:ext>
            </a:extLst>
          </p:cNvPr>
          <p:cNvSpPr txBox="1">
            <a:spLocks/>
          </p:cNvSpPr>
          <p:nvPr/>
        </p:nvSpPr>
        <p:spPr>
          <a:xfrm>
            <a:off x="5686099" y="1542831"/>
            <a:ext cx="5085966" cy="12086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7800" indent="-1778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ClrTx/>
              <a:buSzPct val="80000"/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06400" indent="-1778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SzPct val="80000"/>
              <a:buFont typeface="Open Sans" panose="020B0606030504020204" pitchFamily="34" charset="0"/>
              <a:buChar char="-"/>
              <a:defRPr sz="18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71500" indent="-1651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00100" indent="-1651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77900" indent="-1778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685800" algn="l"/>
              </a:tabLst>
              <a:defRPr sz="12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pH - </a:t>
            </a:r>
            <a:r>
              <a:rPr lang="en-US" sz="1600" b="1" dirty="0"/>
              <a:t>Low</a:t>
            </a:r>
            <a:endParaRPr lang="en-US" sz="1600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B21FAEF-164D-4338-BDDC-DC6B89A74799}"/>
              </a:ext>
            </a:extLst>
          </p:cNvPr>
          <p:cNvSpPr txBox="1">
            <a:spLocks/>
          </p:cNvSpPr>
          <p:nvPr/>
        </p:nvSpPr>
        <p:spPr>
          <a:xfrm>
            <a:off x="6317759" y="1947041"/>
            <a:ext cx="5085966" cy="20937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7800" indent="-1778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ClrTx/>
              <a:buSzPct val="80000"/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06400" indent="-1778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SzPct val="80000"/>
              <a:buFont typeface="Open Sans" panose="020B0606030504020204" pitchFamily="34" charset="0"/>
              <a:buChar char="-"/>
              <a:defRPr sz="18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71500" indent="-1651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00100" indent="-1651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77900" indent="-1778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685800" algn="l"/>
              </a:tabLst>
              <a:defRPr sz="12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31775" lvl="1" indent="-231775">
              <a:lnSpc>
                <a:spcPct val="100000"/>
              </a:lnSpc>
            </a:pPr>
            <a:r>
              <a:rPr lang="en-US" sz="1600" dirty="0"/>
              <a:t>Infection</a:t>
            </a:r>
          </a:p>
          <a:p>
            <a:pPr marL="231775" lvl="1" indent="-231775">
              <a:lnSpc>
                <a:spcPct val="100000"/>
              </a:lnSpc>
            </a:pPr>
            <a:r>
              <a:rPr lang="en-US" sz="1600" dirty="0"/>
              <a:t>RA</a:t>
            </a:r>
          </a:p>
          <a:p>
            <a:pPr marL="231775" lvl="1" indent="-231775">
              <a:lnSpc>
                <a:spcPct val="100000"/>
              </a:lnSpc>
            </a:pPr>
            <a:r>
              <a:rPr lang="en-US" sz="1600" dirty="0"/>
              <a:t>Ruptured esophagus</a:t>
            </a:r>
          </a:p>
          <a:p>
            <a:pPr marL="231775" lvl="1" indent="-231775">
              <a:lnSpc>
                <a:spcPct val="100000"/>
              </a:lnSpc>
            </a:pPr>
            <a:r>
              <a:rPr lang="en-US" sz="1600" dirty="0"/>
              <a:t>Advanced malignancy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7C2C118E-A4D6-4B04-8012-03B7751CB420}"/>
              </a:ext>
            </a:extLst>
          </p:cNvPr>
          <p:cNvSpPr txBox="1">
            <a:spLocks/>
          </p:cNvSpPr>
          <p:nvPr/>
        </p:nvSpPr>
        <p:spPr>
          <a:xfrm>
            <a:off x="5770179" y="3700739"/>
            <a:ext cx="5085966" cy="5559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7800" indent="-1778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ClrTx/>
              <a:buSzPct val="80000"/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06400" indent="-1778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SzPct val="80000"/>
              <a:buFont typeface="Open Sans" panose="020B0606030504020204" pitchFamily="34" charset="0"/>
              <a:buChar char="-"/>
              <a:defRPr sz="18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71500" indent="-1651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00100" indent="-1651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77900" indent="-1778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685800" algn="l"/>
              </a:tabLst>
              <a:defRPr sz="12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Cytological </a:t>
            </a:r>
            <a:r>
              <a:rPr lang="en-US" sz="18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examination</a:t>
            </a:r>
            <a:endParaRPr lang="en-US" sz="1600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DA828F95-19E4-4C1D-971A-BBDC7F63F2AC}"/>
              </a:ext>
            </a:extLst>
          </p:cNvPr>
          <p:cNvSpPr txBox="1">
            <a:spLocks/>
          </p:cNvSpPr>
          <p:nvPr/>
        </p:nvSpPr>
        <p:spPr>
          <a:xfrm>
            <a:off x="5770179" y="4217938"/>
            <a:ext cx="5085966" cy="5559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7800" indent="-1778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ClrTx/>
              <a:buSzPct val="80000"/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06400" indent="-1778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SzPct val="80000"/>
              <a:buFont typeface="Open Sans" panose="020B0606030504020204" pitchFamily="34" charset="0"/>
              <a:buChar char="-"/>
              <a:defRPr sz="18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71500" indent="-1651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00100" indent="-1651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77900" indent="-1778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685800" algn="l"/>
              </a:tabLst>
              <a:defRPr sz="12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Gram </a:t>
            </a:r>
            <a:r>
              <a:rPr lang="en-US" sz="18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staining – </a:t>
            </a:r>
            <a:r>
              <a:rPr lang="en-US" sz="1600" dirty="0"/>
              <a:t>parapneumonic effusion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6BA82E8A-B086-4519-9704-9AFA8EBD038D}"/>
              </a:ext>
            </a:extLst>
          </p:cNvPr>
          <p:cNvSpPr txBox="1">
            <a:spLocks/>
          </p:cNvSpPr>
          <p:nvPr/>
        </p:nvSpPr>
        <p:spPr>
          <a:xfrm>
            <a:off x="684213" y="3522498"/>
            <a:ext cx="5085966" cy="5559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7800" indent="-1778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ClrTx/>
              <a:buSzPct val="80000"/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06400" indent="-1778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SzPct val="80000"/>
              <a:buFont typeface="Open Sans" panose="020B0606030504020204" pitchFamily="34" charset="0"/>
              <a:buChar char="-"/>
              <a:defRPr sz="18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71500" indent="-1651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00100" indent="-1651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77900" indent="-1778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685800" algn="l"/>
              </a:tabLst>
              <a:defRPr sz="12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lnSpc>
                <a:spcPct val="100000"/>
              </a:lnSpc>
            </a:pPr>
            <a:r>
              <a:rPr lang="en-US" sz="1600" dirty="0"/>
              <a:t>Other tests – Glucose, Amylase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CC0EA204-3638-4E7A-904B-3F66549D0232}"/>
              </a:ext>
            </a:extLst>
          </p:cNvPr>
          <p:cNvSpPr txBox="1">
            <a:spLocks/>
          </p:cNvSpPr>
          <p:nvPr/>
        </p:nvSpPr>
        <p:spPr>
          <a:xfrm>
            <a:off x="5770179" y="4784398"/>
            <a:ext cx="5085966" cy="5559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7800" indent="-1778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ClrTx/>
              <a:buSzPct val="80000"/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06400" indent="-1778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SzPct val="80000"/>
              <a:buFont typeface="Open Sans" panose="020B0606030504020204" pitchFamily="34" charset="0"/>
              <a:buChar char="-"/>
              <a:defRPr sz="18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71500" indent="-1651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00100" indent="-1651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77900" indent="-1778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685800" algn="l"/>
              </a:tabLst>
              <a:defRPr sz="12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Glucose </a:t>
            </a:r>
            <a:r>
              <a:rPr lang="en-US" sz="18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– </a:t>
            </a:r>
            <a:r>
              <a:rPr lang="en-US" sz="1800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Low</a:t>
            </a:r>
            <a:r>
              <a:rPr lang="en-US" sz="18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→ RA, Tuberculosis</a:t>
            </a:r>
            <a:endParaRPr lang="en-US" sz="1600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0742AA2A-C54B-4D17-A0A5-71B4FB220440}"/>
              </a:ext>
            </a:extLst>
          </p:cNvPr>
          <p:cNvSpPr txBox="1">
            <a:spLocks/>
          </p:cNvSpPr>
          <p:nvPr/>
        </p:nvSpPr>
        <p:spPr>
          <a:xfrm>
            <a:off x="5770179" y="5350858"/>
            <a:ext cx="5633546" cy="5559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7800" indent="-1778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ClrTx/>
              <a:buSzPct val="80000"/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06400" indent="-1778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SzPct val="80000"/>
              <a:buFont typeface="Open Sans" panose="020B0606030504020204" pitchFamily="34" charset="0"/>
              <a:buChar char="-"/>
              <a:defRPr sz="18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71500" indent="-1651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00100" indent="-1651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77900" indent="-1778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685800" algn="l"/>
              </a:tabLst>
              <a:defRPr sz="12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Amylase </a:t>
            </a:r>
            <a:r>
              <a:rPr lang="en-US" sz="18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– </a:t>
            </a:r>
            <a:r>
              <a:rPr lang="en-US" sz="1800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High</a:t>
            </a:r>
            <a:r>
              <a:rPr lang="en-US" sz="18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→ Pancreatitis, esophageal perforation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689597256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B1D36F-C6B2-4ADA-97DE-1D40ED426F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3" y="1517650"/>
            <a:ext cx="5085966" cy="3075371"/>
          </a:xfrm>
        </p:spPr>
        <p:txBody>
          <a:bodyPr/>
          <a:lstStyle/>
          <a:p>
            <a:pPr marL="0" indent="0">
              <a:buNone/>
            </a:pPr>
            <a:r>
              <a:rPr lang="en-US" b="1" u="sng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Pleural Biopsy</a:t>
            </a:r>
          </a:p>
          <a:p>
            <a:pPr lvl="1">
              <a:lnSpc>
                <a:spcPct val="100000"/>
              </a:lnSpc>
            </a:pPr>
            <a:r>
              <a:rPr lang="en-US" sz="1600" dirty="0"/>
              <a:t>Ultrasound- or CT-guided </a:t>
            </a:r>
          </a:p>
          <a:p>
            <a:pPr lvl="1">
              <a:lnSpc>
                <a:spcPct val="100000"/>
              </a:lnSpc>
            </a:pPr>
            <a:r>
              <a:rPr lang="en-US" sz="1600" i="1" dirty="0"/>
              <a:t>Pathological &amp; microbiological analysis</a:t>
            </a:r>
          </a:p>
          <a:p>
            <a:pPr lvl="1">
              <a:lnSpc>
                <a:spcPct val="100000"/>
              </a:lnSpc>
            </a:pPr>
            <a:r>
              <a:rPr lang="en-US" sz="1600" b="1" dirty="0"/>
              <a:t>Video-assisted thoracoscopy (VATS) </a:t>
            </a:r>
            <a:r>
              <a:rPr lang="en-US" sz="1600" dirty="0"/>
              <a:t>- Allows visualization of the pleura &amp; direct guidance of  biopsy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4E21DA8-EAF8-439A-B9D3-2258097B4C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581" y="319092"/>
            <a:ext cx="8056307" cy="787400"/>
          </a:xfrm>
        </p:spPr>
        <p:txBody>
          <a:bodyPr/>
          <a:lstStyle/>
          <a:p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Assessment </a:t>
            </a:r>
            <a:r>
              <a:rPr lang="en-US" sz="3600" dirty="0">
                <a:solidFill>
                  <a:schemeClr val="bg1">
                    <a:lumMod val="95000"/>
                  </a:schemeClr>
                </a:solidFill>
              </a:rPr>
              <a:t>(Investigations)</a:t>
            </a:r>
          </a:p>
        </p:txBody>
      </p:sp>
    </p:spTree>
    <p:extLst>
      <p:ext uri="{BB962C8B-B14F-4D97-AF65-F5344CB8AC3E}">
        <p14:creationId xmlns:p14="http://schemas.microsoft.com/office/powerpoint/2010/main" val="331002175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E21DA8-EAF8-439A-B9D3-2258097B4C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581" y="319092"/>
            <a:ext cx="8056307" cy="787400"/>
          </a:xfrm>
        </p:spPr>
        <p:txBody>
          <a:bodyPr/>
          <a:lstStyle/>
          <a:p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Management</a:t>
            </a:r>
            <a:endParaRPr lang="en-US" sz="36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B1D36F-C6B2-4ADA-97DE-1D40ED426F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3" y="1517650"/>
            <a:ext cx="5085966" cy="254985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Therapeutic Aspiration</a:t>
            </a:r>
          </a:p>
          <a:p>
            <a:pPr lvl="1">
              <a:lnSpc>
                <a:spcPct val="100000"/>
              </a:lnSpc>
            </a:pPr>
            <a:r>
              <a:rPr lang="en-US" sz="1600" dirty="0"/>
              <a:t>To palliate breathlessness in larger effusions</a:t>
            </a:r>
          </a:p>
          <a:p>
            <a:pPr lvl="1">
              <a:lnSpc>
                <a:spcPct val="100000"/>
              </a:lnSpc>
            </a:pPr>
            <a:r>
              <a:rPr lang="en-US" sz="1600" b="1" dirty="0"/>
              <a:t>Be careful </a:t>
            </a:r>
            <a:r>
              <a:rPr lang="en-US" sz="1600" dirty="0"/>
              <a:t>- Removing &gt; 1.5 L at a time can cause re-expansion pulmonary oedema </a:t>
            </a:r>
          </a:p>
          <a:p>
            <a:pPr lvl="1">
              <a:lnSpc>
                <a:spcPct val="100000"/>
              </a:lnSpc>
            </a:pPr>
            <a:r>
              <a:rPr lang="en-US" sz="1600" i="1" dirty="0"/>
              <a:t>Never drain to dryness before establishing a diagnosis</a:t>
            </a:r>
            <a:r>
              <a:rPr lang="en-US" sz="1600" dirty="0"/>
              <a:t>, as biopsy may become impossible until further fluid accumulates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409B5CEC-57E3-4913-BA9B-5D37AEFF6A8C}"/>
              </a:ext>
            </a:extLst>
          </p:cNvPr>
          <p:cNvSpPr txBox="1">
            <a:spLocks/>
          </p:cNvSpPr>
          <p:nvPr/>
        </p:nvSpPr>
        <p:spPr>
          <a:xfrm>
            <a:off x="6627813" y="1517650"/>
            <a:ext cx="5085966" cy="17510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7800" indent="-1778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ClrTx/>
              <a:buSzPct val="80000"/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06400" indent="-1778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SzPct val="80000"/>
              <a:buFont typeface="Open Sans" panose="020B0606030504020204" pitchFamily="34" charset="0"/>
              <a:buChar char="-"/>
              <a:defRPr sz="18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71500" indent="-1651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00100" indent="-1651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77900" indent="-1778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685800" algn="l"/>
              </a:tabLst>
              <a:defRPr sz="12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Treat underlying cause</a:t>
            </a:r>
          </a:p>
          <a:p>
            <a:pPr marL="228600" lvl="1" indent="0">
              <a:lnSpc>
                <a:spcPct val="100000"/>
              </a:lnSpc>
              <a:buNone/>
            </a:pPr>
            <a:r>
              <a:rPr lang="en-US" sz="1600" dirty="0"/>
              <a:t>e.g. Treatment of heart failure, pneumonia, pulmonary embolism or subphrenic abscess – will often be followed by resolution of the effusion 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B1E38AD8-1CB9-46D2-BA93-5E2AA83CBEEF}"/>
              </a:ext>
            </a:extLst>
          </p:cNvPr>
          <p:cNvSpPr txBox="1">
            <a:spLocks/>
          </p:cNvSpPr>
          <p:nvPr/>
        </p:nvSpPr>
        <p:spPr>
          <a:xfrm>
            <a:off x="684213" y="4065423"/>
            <a:ext cx="5085966" cy="25498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7800" indent="-1778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ClrTx/>
              <a:buSzPct val="80000"/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06400" indent="-1778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SzPct val="80000"/>
              <a:buFont typeface="Open Sans" panose="020B0606030504020204" pitchFamily="34" charset="0"/>
              <a:buChar char="-"/>
              <a:defRPr sz="18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71500" indent="-1651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00100" indent="-1651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77900" indent="-1778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685800" algn="l"/>
              </a:tabLst>
              <a:defRPr sz="12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Chest Intubation</a:t>
            </a:r>
          </a:p>
          <a:p>
            <a:pPr marL="228600" lvl="1" indent="0">
              <a:lnSpc>
                <a:spcPct val="100000"/>
              </a:lnSpc>
              <a:buNone/>
            </a:pPr>
            <a:r>
              <a:rPr lang="en-US" sz="1600" dirty="0"/>
              <a:t>Indicated if: </a:t>
            </a:r>
          </a:p>
          <a:p>
            <a:pPr lvl="1">
              <a:lnSpc>
                <a:spcPct val="100000"/>
              </a:lnSpc>
            </a:pPr>
            <a:r>
              <a:rPr lang="en-US" sz="1600" dirty="0"/>
              <a:t>Fluid is purulent, turbid or cloudy, </a:t>
            </a:r>
            <a:r>
              <a:rPr lang="en-US" sz="1600" i="1" dirty="0"/>
              <a:t>or</a:t>
            </a:r>
          </a:p>
          <a:p>
            <a:pPr lvl="1">
              <a:lnSpc>
                <a:spcPct val="100000"/>
              </a:lnSpc>
            </a:pPr>
            <a:r>
              <a:rPr lang="en-US" sz="1600" dirty="0"/>
              <a:t>Fluid is clear, but the pH is &lt; 7.2 in patients with suspected infection 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AAD8506-6DCB-4411-A8D4-8E262908FD5C}"/>
              </a:ext>
            </a:extLst>
          </p:cNvPr>
          <p:cNvSpPr txBox="1">
            <a:spLocks/>
          </p:cNvSpPr>
          <p:nvPr/>
        </p:nvSpPr>
        <p:spPr>
          <a:xfrm>
            <a:off x="6627813" y="4065423"/>
            <a:ext cx="5085966" cy="25498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7800" indent="-1778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ClrTx/>
              <a:buSzPct val="80000"/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06400" indent="-1778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SzPct val="80000"/>
              <a:buFont typeface="Open Sans" panose="020B0606030504020204" pitchFamily="34" charset="0"/>
              <a:buChar char="-"/>
              <a:defRPr sz="18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71500" indent="-1651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00100" indent="-1651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77900" indent="-1778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685800" algn="l"/>
              </a:tabLst>
              <a:defRPr sz="12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Recurrent Pleural effusion</a:t>
            </a:r>
          </a:p>
          <a:p>
            <a:pPr lvl="1">
              <a:lnSpc>
                <a:spcPct val="100000"/>
              </a:lnSpc>
            </a:pPr>
            <a:r>
              <a:rPr lang="en-US" sz="1600" dirty="0"/>
              <a:t>Recurrent pleural aspirations</a:t>
            </a:r>
          </a:p>
          <a:p>
            <a:pPr lvl="1">
              <a:lnSpc>
                <a:spcPct val="100000"/>
              </a:lnSpc>
            </a:pPr>
            <a:r>
              <a:rPr lang="en-US" sz="1600" dirty="0"/>
              <a:t>Pleurodesis</a:t>
            </a:r>
          </a:p>
          <a:p>
            <a:pPr lvl="1">
              <a:lnSpc>
                <a:spcPct val="100000"/>
              </a:lnSpc>
            </a:pPr>
            <a:r>
              <a:rPr lang="en-US" sz="1600" dirty="0"/>
              <a:t>Indwelling pleural catheter </a:t>
            </a:r>
          </a:p>
          <a:p>
            <a:pPr lvl="1">
              <a:lnSpc>
                <a:spcPct val="100000"/>
              </a:lnSpc>
            </a:pPr>
            <a:r>
              <a:rPr lang="en-US" sz="1600" dirty="0"/>
              <a:t>Drugs  - alleviate symptoms e.g. opioids to relieve dyspnea</a:t>
            </a:r>
          </a:p>
        </p:txBody>
      </p:sp>
    </p:spTree>
    <p:extLst>
      <p:ext uri="{BB962C8B-B14F-4D97-AF65-F5344CB8AC3E}">
        <p14:creationId xmlns:p14="http://schemas.microsoft.com/office/powerpoint/2010/main" val="1376126043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151" end="29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charRg st="151" end="29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32" end="7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>
                                            <p:txEl>
                                              <p:charRg st="32" end="7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charRg st="23" end="19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3">
                                            <p:txEl>
                                              <p:charRg st="23" end="19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27" end="5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">
                                            <p:txEl>
                                              <p:charRg st="27" end="5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57" end="6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">
                                            <p:txEl>
                                              <p:charRg st="57" end="6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500"/>
                            </p:stCondLst>
                            <p:childTnLst>
                              <p:par>
                                <p:cTn id="7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157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670D47-9CFD-47F2-AF67-1FCFC306D8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4A9CDA-3C9E-4249-9F35-F6CBE30EA5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50259" y="1635519"/>
            <a:ext cx="9091478" cy="58485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400" b="1" dirty="0"/>
              <a:t>Pleural effusion </a:t>
            </a:r>
            <a:r>
              <a:rPr lang="en-US" dirty="0"/>
              <a:t>- Accumulation of serous fluid within the pleural space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25E495F-A3EE-48F8-9212-185C78F680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0329" y="1927944"/>
            <a:ext cx="4351339" cy="4351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9743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670D47-9CFD-47F2-AF67-1FCFC306D8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24B3E5C-2AB0-40A1-9AA4-0E2DF527F9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0329" y="1927943"/>
            <a:ext cx="4351339" cy="4351339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3D8C0F3-CAEB-4B71-AE6F-99F93EC8DA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50259" y="1635519"/>
            <a:ext cx="9091478" cy="58485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400" b="1" dirty="0"/>
              <a:t>Pleural effusion </a:t>
            </a:r>
            <a:r>
              <a:rPr lang="en-US" dirty="0"/>
              <a:t>- Accumulation of serous fluid within the pleural space</a:t>
            </a:r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6BFE3037-6B3E-4D24-9BD7-9703A73F2A65}"/>
              </a:ext>
            </a:extLst>
          </p:cNvPr>
          <p:cNvSpPr/>
          <p:nvPr/>
        </p:nvSpPr>
        <p:spPr>
          <a:xfrm>
            <a:off x="4782206" y="4583444"/>
            <a:ext cx="346841" cy="273269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2890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670D47-9CFD-47F2-AF67-1FCFC306D8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E1E9D73-403F-4423-85BD-9C9E927D0A84}"/>
              </a:ext>
            </a:extLst>
          </p:cNvPr>
          <p:cNvSpPr txBox="1">
            <a:spLocks/>
          </p:cNvSpPr>
          <p:nvPr/>
        </p:nvSpPr>
        <p:spPr>
          <a:xfrm>
            <a:off x="2932358" y="2843268"/>
            <a:ext cx="4635089" cy="5848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7800" indent="-1778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ClrTx/>
              <a:buSzPct val="80000"/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06400" indent="-1778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SzPct val="80000"/>
              <a:buFont typeface="Open Sans" panose="020B0606030504020204" pitchFamily="34" charset="0"/>
              <a:buChar char="-"/>
              <a:defRPr sz="18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71500" indent="-1651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00100" indent="-1651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77900" indent="-1778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685800" algn="l"/>
              </a:tabLst>
              <a:defRPr sz="12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Pus in pleural space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→</a:t>
            </a:r>
            <a:r>
              <a:rPr lang="en-US" dirty="0"/>
              <a:t> </a:t>
            </a:r>
            <a:r>
              <a:rPr lang="en-US" sz="2400" b="1" dirty="0"/>
              <a:t>Empyema</a:t>
            </a:r>
            <a:endParaRPr lang="en-US" b="1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40F4705-8762-4F19-B6C5-148795E7EE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50259" y="1635519"/>
            <a:ext cx="9091478" cy="58485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400" b="1" dirty="0"/>
              <a:t>Pleural effusion </a:t>
            </a:r>
            <a:r>
              <a:rPr lang="en-US" dirty="0"/>
              <a:t>- Accumulation of serous fluid within the pleural space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2C2F0D1-9ACD-4A8F-846F-0ACAA5F46161}"/>
              </a:ext>
            </a:extLst>
          </p:cNvPr>
          <p:cNvSpPr txBox="1">
            <a:spLocks/>
          </p:cNvSpPr>
          <p:nvPr/>
        </p:nvSpPr>
        <p:spPr>
          <a:xfrm>
            <a:off x="2932358" y="3597166"/>
            <a:ext cx="4635089" cy="5848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7800" indent="-1778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ClrTx/>
              <a:buSzPct val="80000"/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06400" indent="-1778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SzPct val="80000"/>
              <a:buFont typeface="Open Sans" panose="020B0606030504020204" pitchFamily="34" charset="0"/>
              <a:buChar char="-"/>
              <a:defRPr sz="18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71500" indent="-1651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00100" indent="-1651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77900" indent="-1778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685800" algn="l"/>
              </a:tabLst>
              <a:defRPr sz="12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Blood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→</a:t>
            </a:r>
            <a:r>
              <a:rPr lang="en-US" dirty="0"/>
              <a:t> </a:t>
            </a:r>
            <a:r>
              <a:rPr lang="en-US" sz="2400" b="1" dirty="0"/>
              <a:t>Hemothorax</a:t>
            </a:r>
            <a:endParaRPr lang="en-US" b="1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6CD23E4-2372-4D4D-848D-891A22E7EBA2}"/>
              </a:ext>
            </a:extLst>
          </p:cNvPr>
          <p:cNvSpPr txBox="1">
            <a:spLocks/>
          </p:cNvSpPr>
          <p:nvPr/>
        </p:nvSpPr>
        <p:spPr>
          <a:xfrm>
            <a:off x="2932358" y="4387129"/>
            <a:ext cx="4635089" cy="5848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7800" indent="-1778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ClrTx/>
              <a:buSzPct val="80000"/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06400" indent="-1778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SzPct val="80000"/>
              <a:buFont typeface="Open Sans" panose="020B0606030504020204" pitchFamily="34" charset="0"/>
              <a:buChar char="-"/>
              <a:defRPr sz="18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71500" indent="-1651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00100" indent="-1651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77900" indent="-1778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685800" algn="l"/>
              </a:tabLst>
              <a:defRPr sz="12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Chyle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US" sz="2400" b="1" dirty="0"/>
              <a:t>Chylothorax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70810570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E21DA8-EAF8-439A-B9D3-2258097B4C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Types</a:t>
            </a:r>
            <a:r>
              <a:rPr lang="en-US" dirty="0"/>
              <a:t> of Effusions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B1D36F-C6B2-4ADA-97DE-1D40ED426F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31775" indent="-231775">
              <a:buFont typeface="+mj-lt"/>
              <a:buAutoNum type="arabicPeriod"/>
            </a:pPr>
            <a:r>
              <a:rPr lang="en-US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Transudative</a:t>
            </a:r>
            <a:r>
              <a:rPr lang="en-US" dirty="0"/>
              <a:t> effusions</a:t>
            </a:r>
          </a:p>
          <a:p>
            <a:pPr lvl="1"/>
            <a:r>
              <a:rPr lang="en-US" dirty="0"/>
              <a:t>Lower protein content</a:t>
            </a:r>
          </a:p>
          <a:p>
            <a:pPr lvl="1"/>
            <a:r>
              <a:rPr lang="en-US" dirty="0"/>
              <a:t>Results from –</a:t>
            </a:r>
          </a:p>
          <a:p>
            <a:pPr lvl="2">
              <a:buSzPct val="60000"/>
            </a:pPr>
            <a:r>
              <a:rPr lang="en-US" b="1" i="0" dirty="0">
                <a:solidFill>
                  <a:schemeClr val="bg1"/>
                </a:solidFill>
                <a:effectLst/>
              </a:rPr>
              <a:t>↑</a:t>
            </a:r>
            <a:r>
              <a:rPr lang="en-US" dirty="0"/>
              <a:t> Hydrostatic Pressure – e.g. Cardiac failure</a:t>
            </a:r>
          </a:p>
          <a:p>
            <a:pPr lvl="2">
              <a:buSzPct val="60000"/>
            </a:pPr>
            <a:r>
              <a:rPr lang="en-US" b="0" i="0" dirty="0">
                <a:solidFill>
                  <a:schemeClr val="bg1"/>
                </a:solidFill>
                <a:effectLst/>
              </a:rPr>
              <a:t>↓</a:t>
            </a:r>
            <a:r>
              <a:rPr lang="en-US" dirty="0"/>
              <a:t> oncotic pressure – Cirrhosis liver, Renal failure, Nephrotic syndrome or Malnutrition</a:t>
            </a:r>
          </a:p>
          <a:p>
            <a:endParaRPr lang="en-US" dirty="0"/>
          </a:p>
          <a:p>
            <a:pPr marL="231775" indent="-231775">
              <a:buFont typeface="+mj-lt"/>
              <a:buAutoNum type="arabicPeriod" startAt="2"/>
            </a:pPr>
            <a:r>
              <a:rPr lang="en-US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Exudative</a:t>
            </a:r>
            <a:r>
              <a:rPr lang="en-US" dirty="0"/>
              <a:t> effusions</a:t>
            </a:r>
          </a:p>
          <a:p>
            <a:pPr lvl="1"/>
            <a:r>
              <a:rPr lang="en-US" dirty="0"/>
              <a:t>Higher protein content</a:t>
            </a:r>
          </a:p>
          <a:p>
            <a:pPr lvl="1"/>
            <a:r>
              <a:rPr lang="en-US" dirty="0"/>
              <a:t>Results from</a:t>
            </a:r>
          </a:p>
          <a:p>
            <a:pPr lvl="2">
              <a:buSzPct val="60000"/>
            </a:pPr>
            <a:r>
              <a:rPr lang="en-US" dirty="0"/>
              <a:t>Increased microvascular permeability, due to disease of pleura </a:t>
            </a:r>
            <a:r>
              <a:rPr lang="en-US" i="1" dirty="0"/>
              <a:t>or </a:t>
            </a:r>
            <a:r>
              <a:rPr lang="en-US" dirty="0"/>
              <a:t>adjacent lung</a:t>
            </a:r>
          </a:p>
        </p:txBody>
      </p:sp>
    </p:spTree>
    <p:extLst>
      <p:ext uri="{BB962C8B-B14F-4D97-AF65-F5344CB8AC3E}">
        <p14:creationId xmlns:p14="http://schemas.microsoft.com/office/powerpoint/2010/main" val="136080300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E21DA8-EAF8-439A-B9D3-2258097B4C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581" y="319092"/>
            <a:ext cx="8056307" cy="787400"/>
          </a:xfrm>
        </p:spPr>
        <p:txBody>
          <a:bodyPr/>
          <a:lstStyle/>
          <a:p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Causes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B1D36F-C6B2-4ADA-97DE-1D40ED426F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3" y="1517650"/>
            <a:ext cx="5085966" cy="4351338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Common </a:t>
            </a:r>
          </a:p>
          <a:p>
            <a:pPr lvl="1"/>
            <a:r>
              <a:rPr lang="en-US" dirty="0"/>
              <a:t>Pneumonia - ‘Parapneumonic effusion’</a:t>
            </a:r>
          </a:p>
          <a:p>
            <a:pPr lvl="1"/>
            <a:r>
              <a:rPr lang="en-US" dirty="0"/>
              <a:t>Tuberculosis</a:t>
            </a:r>
          </a:p>
          <a:p>
            <a:pPr lvl="1"/>
            <a:r>
              <a:rPr lang="en-US" dirty="0"/>
              <a:t>Pulmonary infarction</a:t>
            </a:r>
          </a:p>
          <a:p>
            <a:pPr lvl="1"/>
            <a:r>
              <a:rPr lang="en-US" dirty="0"/>
              <a:t>Malignancy</a:t>
            </a:r>
          </a:p>
          <a:p>
            <a:pPr lvl="1"/>
            <a:r>
              <a:rPr lang="en-US" dirty="0"/>
              <a:t>Cardiac failure</a:t>
            </a:r>
          </a:p>
          <a:p>
            <a:pPr lvl="1"/>
            <a:r>
              <a:rPr lang="en-US" dirty="0"/>
              <a:t>Subdiaphragmatic disorders, like a subphrenic abscess and pancreatitis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B104F2A9-9F41-4495-A731-C41A7555483C}"/>
              </a:ext>
            </a:extLst>
          </p:cNvPr>
          <p:cNvSpPr txBox="1">
            <a:spLocks/>
          </p:cNvSpPr>
          <p:nvPr/>
        </p:nvSpPr>
        <p:spPr>
          <a:xfrm>
            <a:off x="5976171" y="1517650"/>
            <a:ext cx="508596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7800" indent="-1778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ClrTx/>
              <a:buSzPct val="80000"/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06400" indent="-1778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SzPct val="80000"/>
              <a:buFont typeface="Open Sans" panose="020B0606030504020204" pitchFamily="34" charset="0"/>
              <a:buChar char="-"/>
              <a:defRPr sz="18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71500" indent="-1651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00100" indent="-1651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77900" indent="-1778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685800" algn="l"/>
              </a:tabLst>
              <a:defRPr sz="12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Uncommon </a:t>
            </a:r>
          </a:p>
          <a:p>
            <a:pPr lvl="1"/>
            <a:r>
              <a:rPr lang="en-US" dirty="0"/>
              <a:t>Hypoproteinemia - Nephrotic syndrome, Liver failure </a:t>
            </a:r>
            <a:r>
              <a:rPr lang="en-US" i="1" dirty="0"/>
              <a:t>or</a:t>
            </a:r>
            <a:r>
              <a:rPr lang="en-US" dirty="0"/>
              <a:t> Malnutrition</a:t>
            </a:r>
          </a:p>
          <a:p>
            <a:pPr lvl="1"/>
            <a:r>
              <a:rPr lang="en-US" dirty="0"/>
              <a:t>Connective tissue diseases – SLE, RA</a:t>
            </a:r>
          </a:p>
          <a:p>
            <a:pPr lvl="1"/>
            <a:r>
              <a:rPr lang="en-US" dirty="0"/>
              <a:t>Post-myocardial infarction syndrome</a:t>
            </a:r>
          </a:p>
          <a:p>
            <a:pPr lvl="1"/>
            <a:r>
              <a:rPr lang="en-US" dirty="0"/>
              <a:t>Acute Rheumatic fever</a:t>
            </a:r>
          </a:p>
          <a:p>
            <a:pPr lvl="1"/>
            <a:r>
              <a:rPr lang="en-US" dirty="0"/>
              <a:t>Meigs’ syndrome - </a:t>
            </a:r>
            <a:r>
              <a:rPr lang="en-US" sz="1600" dirty="0"/>
              <a:t>Ovarian Tumor + Pleural effusion</a:t>
            </a:r>
            <a:endParaRPr lang="en-US" dirty="0"/>
          </a:p>
          <a:p>
            <a:pPr lvl="1"/>
            <a:r>
              <a:rPr lang="en-US" dirty="0"/>
              <a:t>Myxedema</a:t>
            </a:r>
          </a:p>
          <a:p>
            <a:pPr lvl="1"/>
            <a:r>
              <a:rPr lang="en-US" dirty="0"/>
              <a:t>Uremia</a:t>
            </a:r>
          </a:p>
          <a:p>
            <a:pPr lvl="1"/>
            <a:r>
              <a:rPr lang="en-US" dirty="0"/>
              <a:t>Asbestos-related benign pleural effusion</a:t>
            </a:r>
          </a:p>
        </p:txBody>
      </p:sp>
    </p:spTree>
    <p:extLst>
      <p:ext uri="{BB962C8B-B14F-4D97-AF65-F5344CB8AC3E}">
        <p14:creationId xmlns:p14="http://schemas.microsoft.com/office/powerpoint/2010/main" val="215360703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E21DA8-EAF8-439A-B9D3-2258097B4C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581" y="319092"/>
            <a:ext cx="8056307" cy="787400"/>
          </a:xfrm>
        </p:spPr>
        <p:txBody>
          <a:bodyPr/>
          <a:lstStyle/>
          <a:p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Assessment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B1D36F-C6B2-4ADA-97DE-1D40ED426F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3" y="1517650"/>
            <a:ext cx="5085966" cy="4351338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Symptoms</a:t>
            </a:r>
          </a:p>
          <a:p>
            <a:pPr lvl="1"/>
            <a:r>
              <a:rPr lang="en-US" b="1" dirty="0"/>
              <a:t>Pleuritic chest pain </a:t>
            </a:r>
            <a:r>
              <a:rPr lang="en-US" dirty="0"/>
              <a:t>-Pain on inspiration &amp; coughing</a:t>
            </a:r>
          </a:p>
          <a:p>
            <a:pPr lvl="1"/>
            <a:r>
              <a:rPr lang="en-US" b="1" dirty="0"/>
              <a:t>Breathlessness</a:t>
            </a:r>
            <a:r>
              <a:rPr lang="en-US" dirty="0"/>
              <a:t> - depending on size &amp; rate of fluid accumulation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B104F2A9-9F41-4495-A731-C41A7555483C}"/>
              </a:ext>
            </a:extLst>
          </p:cNvPr>
          <p:cNvSpPr txBox="1">
            <a:spLocks/>
          </p:cNvSpPr>
          <p:nvPr/>
        </p:nvSpPr>
        <p:spPr>
          <a:xfrm>
            <a:off x="5976171" y="1517650"/>
            <a:ext cx="553161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7800" indent="-1778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ClrTx/>
              <a:buSzPct val="80000"/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06400" indent="-1778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SzPct val="80000"/>
              <a:buFont typeface="Open Sans" panose="020B0606030504020204" pitchFamily="34" charset="0"/>
              <a:buChar char="-"/>
              <a:defRPr sz="18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71500" indent="-1651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00100" indent="-1651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77900" indent="-1778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685800" algn="l"/>
              </a:tabLst>
              <a:defRPr sz="12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Signs</a:t>
            </a:r>
          </a:p>
          <a:p>
            <a:pPr lvl="1"/>
            <a:r>
              <a:rPr lang="en-US" b="1" dirty="0"/>
              <a:t>Inspection</a:t>
            </a:r>
            <a:r>
              <a:rPr lang="en-US" dirty="0"/>
              <a:t> - Tachypnoea &amp; </a:t>
            </a:r>
            <a:r>
              <a:rPr lang="en-US" dirty="0">
                <a:solidFill>
                  <a:schemeClr val="bg1"/>
                </a:solidFill>
              </a:rPr>
              <a:t>↓</a:t>
            </a:r>
            <a:r>
              <a:rPr lang="en-US" dirty="0"/>
              <a:t> chest movement </a:t>
            </a:r>
          </a:p>
          <a:p>
            <a:pPr lvl="1"/>
            <a:r>
              <a:rPr lang="en-US" b="1" dirty="0"/>
              <a:t>Palpation</a:t>
            </a:r>
            <a:r>
              <a:rPr lang="en-US" dirty="0"/>
              <a:t>  </a:t>
            </a:r>
          </a:p>
          <a:p>
            <a:pPr lvl="2">
              <a:buSzPct val="60000"/>
            </a:pPr>
            <a:r>
              <a:rPr lang="en-US" dirty="0">
                <a:solidFill>
                  <a:schemeClr val="bg1"/>
                </a:solidFill>
              </a:rPr>
              <a:t>↓</a:t>
            </a:r>
            <a:r>
              <a:rPr lang="en-US" dirty="0"/>
              <a:t> chest expansion</a:t>
            </a:r>
          </a:p>
          <a:p>
            <a:pPr lvl="2">
              <a:buSzPct val="60000"/>
            </a:pPr>
            <a:r>
              <a:rPr lang="en-US" dirty="0"/>
              <a:t>Tracheal &amp; Mediastinal shift to opposite side in large effusion </a:t>
            </a:r>
          </a:p>
          <a:p>
            <a:pPr lvl="1"/>
            <a:r>
              <a:rPr lang="en-US" b="1" dirty="0"/>
              <a:t>Percussion</a:t>
            </a:r>
            <a:r>
              <a:rPr lang="en-US" dirty="0"/>
              <a:t> - Stony dull </a:t>
            </a:r>
          </a:p>
          <a:p>
            <a:pPr lvl="1"/>
            <a:r>
              <a:rPr lang="en-US" b="1" dirty="0"/>
              <a:t>Auscultation</a:t>
            </a:r>
            <a:r>
              <a:rPr lang="en-US" dirty="0"/>
              <a:t> </a:t>
            </a:r>
          </a:p>
          <a:p>
            <a:pPr lvl="2">
              <a:buSzPct val="60000"/>
            </a:pPr>
            <a:r>
              <a:rPr lang="en-US" dirty="0"/>
              <a:t>Absent breath sounds &amp; vocal resonance</a:t>
            </a:r>
          </a:p>
          <a:p>
            <a:pPr lvl="2">
              <a:buSzPct val="60000"/>
            </a:pPr>
            <a:r>
              <a:rPr lang="en-US" dirty="0"/>
              <a:t>Bronchial breathing </a:t>
            </a:r>
            <a:r>
              <a:rPr lang="en-US" i="1" dirty="0"/>
              <a:t>or</a:t>
            </a:r>
            <a:r>
              <a:rPr lang="en-US" dirty="0"/>
              <a:t> crackles above the effusion surface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367457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62" end="15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charRg st="62" end="15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E21DA8-EAF8-439A-B9D3-2258097B4C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581" y="319092"/>
            <a:ext cx="8056307" cy="787400"/>
          </a:xfrm>
        </p:spPr>
        <p:txBody>
          <a:bodyPr/>
          <a:lstStyle/>
          <a:p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Assessment </a:t>
            </a:r>
            <a:r>
              <a:rPr lang="en-US" sz="3600" dirty="0">
                <a:solidFill>
                  <a:schemeClr val="bg1">
                    <a:lumMod val="95000"/>
                  </a:schemeClr>
                </a:solidFill>
              </a:rPr>
              <a:t>(Investigations)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B1D36F-C6B2-4ADA-97DE-1D40ED426F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3" y="1517650"/>
            <a:ext cx="5085966" cy="4351338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Chest X-ray – Erect/PA view</a:t>
            </a:r>
          </a:p>
          <a:p>
            <a:pPr lvl="1">
              <a:lnSpc>
                <a:spcPct val="100000"/>
              </a:lnSpc>
            </a:pPr>
            <a:r>
              <a:rPr lang="en-US" sz="1600" b="1" dirty="0"/>
              <a:t>Confirms </a:t>
            </a:r>
            <a:r>
              <a:rPr lang="en-US" sz="1600" dirty="0"/>
              <a:t>presence of effusion</a:t>
            </a:r>
          </a:p>
          <a:p>
            <a:pPr lvl="1">
              <a:lnSpc>
                <a:spcPct val="100000"/>
              </a:lnSpc>
            </a:pPr>
            <a:r>
              <a:rPr lang="en-US" sz="1600" dirty="0"/>
              <a:t>About </a:t>
            </a:r>
            <a:r>
              <a:rPr lang="en-US" sz="1600" b="1" dirty="0"/>
              <a:t>200 mL </a:t>
            </a:r>
            <a:r>
              <a:rPr lang="en-US" sz="1600" dirty="0"/>
              <a:t>of fluid needed to be detectable on PA chest X-ray</a:t>
            </a:r>
          </a:p>
          <a:p>
            <a:pPr lvl="1">
              <a:lnSpc>
                <a:spcPct val="100000"/>
              </a:lnSpc>
            </a:pPr>
            <a:r>
              <a:rPr lang="en-US" sz="1600" dirty="0"/>
              <a:t>Previous scarring </a:t>
            </a:r>
            <a:r>
              <a:rPr lang="en-US" sz="1600" i="1" dirty="0"/>
              <a:t>or</a:t>
            </a:r>
            <a:r>
              <a:rPr lang="en-US" sz="1600" dirty="0"/>
              <a:t> adhesions in the pleural space can cause </a:t>
            </a:r>
            <a:r>
              <a:rPr lang="en-US" sz="1600" i="1" dirty="0"/>
              <a:t>localized effusions</a:t>
            </a:r>
          </a:p>
          <a:p>
            <a:pPr lvl="1">
              <a:lnSpc>
                <a:spcPct val="100000"/>
              </a:lnSpc>
            </a:pPr>
            <a:r>
              <a:rPr lang="en-US" sz="1600" b="1" dirty="0" err="1"/>
              <a:t>Subpulmonary</a:t>
            </a:r>
            <a:r>
              <a:rPr lang="en-US" sz="1600" b="1" dirty="0"/>
              <a:t> effusion </a:t>
            </a:r>
            <a:r>
              <a:rPr lang="en-US" sz="1600" dirty="0"/>
              <a:t>(Pleural fluid </a:t>
            </a:r>
            <a:r>
              <a:rPr lang="en-US" sz="1600" dirty="0" err="1"/>
              <a:t>localised</a:t>
            </a:r>
            <a:r>
              <a:rPr lang="en-US" sz="1600" dirty="0"/>
              <a:t> below the lower lobe) - simulates an elevated hemidiaphragm</a:t>
            </a:r>
          </a:p>
          <a:p>
            <a:pPr lvl="1">
              <a:lnSpc>
                <a:spcPct val="100000"/>
              </a:lnSpc>
            </a:pPr>
            <a:r>
              <a:rPr lang="en-US" sz="1600" b="1" dirty="0"/>
              <a:t>Pseudotumor</a:t>
            </a:r>
            <a:r>
              <a:rPr lang="en-US" sz="1600" dirty="0"/>
              <a:t> </a:t>
            </a:r>
            <a:r>
              <a:rPr lang="en-US" sz="1600" i="1" dirty="0"/>
              <a:t>or</a:t>
            </a:r>
            <a:r>
              <a:rPr lang="en-US" sz="1600" dirty="0"/>
              <a:t> </a:t>
            </a:r>
            <a:r>
              <a:rPr lang="en-US" sz="1600" b="1" dirty="0"/>
              <a:t>Vanishing Tumor </a:t>
            </a:r>
            <a:r>
              <a:rPr lang="en-US" sz="1600" dirty="0"/>
              <a:t>- Pleural fluid </a:t>
            </a:r>
            <a:r>
              <a:rPr lang="en-US" sz="1600" dirty="0" err="1"/>
              <a:t>localised</a:t>
            </a:r>
            <a:r>
              <a:rPr lang="en-US" sz="1600" dirty="0"/>
              <a:t> within oblique fissure may produce a rounded opacity &amp; may be mistaken for a tumor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296F807-7DE2-4D6B-B549-2118CFAEF0C5}"/>
              </a:ext>
            </a:extLst>
          </p:cNvPr>
          <p:cNvGrpSpPr/>
          <p:nvPr/>
        </p:nvGrpSpPr>
        <p:grpSpPr>
          <a:xfrm>
            <a:off x="7283672" y="204448"/>
            <a:ext cx="2364823" cy="2319005"/>
            <a:chOff x="6674072" y="1254892"/>
            <a:chExt cx="2678523" cy="266021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8DCAAB5-5F4A-4AFD-ACDF-641AC945BDF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74072" y="1254892"/>
              <a:ext cx="2678523" cy="2660212"/>
            </a:xfrm>
            <a:prstGeom prst="rect">
              <a:avLst/>
            </a:prstGeom>
            <a:ln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7E41AAAD-06E6-4D9D-AB4F-E99C953780FD}"/>
                </a:ext>
              </a:extLst>
            </p:cNvPr>
            <p:cNvSpPr txBox="1"/>
            <p:nvPr/>
          </p:nvSpPr>
          <p:spPr>
            <a:xfrm>
              <a:off x="7094482" y="3429000"/>
              <a:ext cx="111921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Right-sided</a:t>
              </a:r>
            </a:p>
            <a:p>
              <a:r>
                <a:rPr lang="en-US" sz="1000" dirty="0"/>
                <a:t>Pleural effusion</a:t>
              </a:r>
            </a:p>
          </p:txBody>
        </p: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44ADBFA4-03FF-49CF-B89E-BD24586B6AA7}"/>
                </a:ext>
              </a:extLst>
            </p:cNvPr>
            <p:cNvCxnSpPr/>
            <p:nvPr/>
          </p:nvCxnSpPr>
          <p:spPr>
            <a:xfrm flipV="1">
              <a:off x="7535917" y="3226672"/>
              <a:ext cx="0" cy="17867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7268F55-D579-45A9-B697-D9FD21562EB3}"/>
              </a:ext>
            </a:extLst>
          </p:cNvPr>
          <p:cNvGrpSpPr/>
          <p:nvPr/>
        </p:nvGrpSpPr>
        <p:grpSpPr>
          <a:xfrm>
            <a:off x="6196549" y="2786846"/>
            <a:ext cx="2916592" cy="2112579"/>
            <a:chOff x="6104764" y="3597117"/>
            <a:chExt cx="2916592" cy="2112579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890D56B7-4523-47E8-99D7-1B7442D1F68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462" r="16431" b="9114"/>
            <a:stretch/>
          </p:blipFill>
          <p:spPr>
            <a:xfrm>
              <a:off x="6104764" y="3597117"/>
              <a:ext cx="2140258" cy="2112579"/>
            </a:xfrm>
            <a:prstGeom prst="rect">
              <a:avLst/>
            </a:prstGeom>
            <a:ln>
              <a:solidFill>
                <a:schemeClr val="bg1">
                  <a:lumMod val="95000"/>
                </a:schemeClr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ED8C1AB-F450-4058-AB27-BAA567DF6940}"/>
                </a:ext>
              </a:extLst>
            </p:cNvPr>
            <p:cNvSpPr/>
            <p:nvPr/>
          </p:nvSpPr>
          <p:spPr>
            <a:xfrm>
              <a:off x="6185444" y="3672299"/>
              <a:ext cx="580328" cy="17977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D5B9570-52E3-4754-8A2E-6D2561B788DA}"/>
                </a:ext>
              </a:extLst>
            </p:cNvPr>
            <p:cNvSpPr txBox="1"/>
            <p:nvPr/>
          </p:nvSpPr>
          <p:spPr>
            <a:xfrm>
              <a:off x="7872669" y="4689604"/>
              <a:ext cx="1148687" cy="2145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chemeClr val="bg1">
                      <a:lumMod val="95000"/>
                    </a:schemeClr>
                  </a:solidFill>
                </a:rPr>
                <a:t>Loculated effusion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3D866B3C-AE23-477E-AAC9-07D13625D0D3}"/>
              </a:ext>
            </a:extLst>
          </p:cNvPr>
          <p:cNvGrpSpPr/>
          <p:nvPr/>
        </p:nvGrpSpPr>
        <p:grpSpPr>
          <a:xfrm>
            <a:off x="9896262" y="2023411"/>
            <a:ext cx="2200275" cy="2076450"/>
            <a:chOff x="9515310" y="2986923"/>
            <a:chExt cx="2200275" cy="207645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5CA9D83C-71A3-4C14-8885-9BA74C974FC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15310" y="2986923"/>
              <a:ext cx="2200275" cy="207645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63E32C5-62C9-4A8F-AE23-8B71E1376645}"/>
                </a:ext>
              </a:extLst>
            </p:cNvPr>
            <p:cNvSpPr txBox="1"/>
            <p:nvPr/>
          </p:nvSpPr>
          <p:spPr>
            <a:xfrm>
              <a:off x="9515310" y="4595769"/>
              <a:ext cx="158408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rgbClr val="131313"/>
                  </a:solidFill>
                </a:rPr>
                <a:t>Subpulmonic effusion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113B0C9-DB8D-4DE2-A8A0-E5D2F1E16078}"/>
              </a:ext>
            </a:extLst>
          </p:cNvPr>
          <p:cNvGrpSpPr/>
          <p:nvPr/>
        </p:nvGrpSpPr>
        <p:grpSpPr>
          <a:xfrm>
            <a:off x="8622888" y="4334651"/>
            <a:ext cx="1898239" cy="2076451"/>
            <a:chOff x="3815254" y="2891210"/>
            <a:chExt cx="2280745" cy="2612652"/>
          </a:xfrm>
        </p:grpSpPr>
        <p:pic>
          <p:nvPicPr>
            <p:cNvPr id="1026" name="Picture 2" descr="Learning Radiology - Pseudotumor, lung, vanishing, tumor">
              <a:extLst>
                <a:ext uri="{FF2B5EF4-FFF2-40B4-BE49-F238E27FC236}">
                  <a16:creationId xmlns:a16="http://schemas.microsoft.com/office/drawing/2014/main" id="{99DE8D38-E692-40F3-AC91-9F61BC9F0BB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4" t="1695" r="50000" b="4429"/>
            <a:stretch/>
          </p:blipFill>
          <p:spPr bwMode="auto">
            <a:xfrm>
              <a:off x="3815254" y="2891210"/>
              <a:ext cx="2280745" cy="261265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FD06ACFC-E214-4412-ADF1-0706628E6422}"/>
                </a:ext>
              </a:extLst>
            </p:cNvPr>
            <p:cNvSpPr txBox="1"/>
            <p:nvPr/>
          </p:nvSpPr>
          <p:spPr>
            <a:xfrm>
              <a:off x="3992738" y="4878685"/>
              <a:ext cx="126989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rgbClr val="101010"/>
                  </a:solidFill>
                </a:rPr>
                <a:t>Pseudotumor or </a:t>
              </a:r>
            </a:p>
            <a:p>
              <a:r>
                <a:rPr lang="en-US" sz="1000" b="1" dirty="0">
                  <a:solidFill>
                    <a:srgbClr val="101010"/>
                  </a:solidFill>
                </a:rPr>
                <a:t>Vanishing Tumor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0358185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E21DA8-EAF8-439A-B9D3-2258097B4C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581" y="319092"/>
            <a:ext cx="8056307" cy="787400"/>
          </a:xfrm>
        </p:spPr>
        <p:txBody>
          <a:bodyPr/>
          <a:lstStyle/>
          <a:p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Assessment </a:t>
            </a:r>
            <a:r>
              <a:rPr lang="en-US" sz="3600" dirty="0">
                <a:solidFill>
                  <a:schemeClr val="bg1">
                    <a:lumMod val="95000"/>
                  </a:schemeClr>
                </a:solidFill>
              </a:rPr>
              <a:t>(Investigations)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B1D36F-C6B2-4ADA-97DE-1D40ED426F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3" y="1517650"/>
            <a:ext cx="5085966" cy="3075371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Ultrasound Chest</a:t>
            </a:r>
          </a:p>
          <a:p>
            <a:pPr lvl="1">
              <a:lnSpc>
                <a:spcPct val="100000"/>
              </a:lnSpc>
            </a:pPr>
            <a:r>
              <a:rPr lang="en-US" sz="1600" dirty="0"/>
              <a:t>More accurate for determining the presence of fluid</a:t>
            </a:r>
          </a:p>
          <a:p>
            <a:pPr lvl="1">
              <a:lnSpc>
                <a:spcPct val="100000"/>
              </a:lnSpc>
            </a:pPr>
            <a:r>
              <a:rPr lang="en-US" sz="1600" i="1" dirty="0"/>
              <a:t>Clear hypoechoic space </a:t>
            </a:r>
            <a:r>
              <a:rPr lang="en-US" sz="1600" dirty="0"/>
              <a:t>on ultrasound is consistent with a </a:t>
            </a:r>
            <a:r>
              <a:rPr lang="en-US" sz="1600" b="1" dirty="0"/>
              <a:t>Transudate</a:t>
            </a:r>
          </a:p>
          <a:p>
            <a:pPr lvl="1">
              <a:lnSpc>
                <a:spcPct val="100000"/>
              </a:lnSpc>
            </a:pPr>
            <a:r>
              <a:rPr lang="en-US" sz="1600" dirty="0"/>
              <a:t>Presence of </a:t>
            </a:r>
            <a:r>
              <a:rPr lang="en-US" sz="1600" i="1" dirty="0"/>
              <a:t>moving, floating densities </a:t>
            </a:r>
            <a:r>
              <a:rPr lang="en-US" sz="1600" dirty="0"/>
              <a:t>suggests an </a:t>
            </a:r>
            <a:r>
              <a:rPr lang="en-US" sz="1600" b="1" dirty="0"/>
              <a:t>Exudate</a:t>
            </a:r>
          </a:p>
          <a:p>
            <a:pPr lvl="1">
              <a:lnSpc>
                <a:spcPct val="100000"/>
              </a:lnSpc>
            </a:pPr>
            <a:r>
              <a:rPr lang="en-US" sz="1600" dirty="0"/>
              <a:t>Presence of septation - Evolving empyema </a:t>
            </a:r>
            <a:r>
              <a:rPr lang="en-US" sz="1600" i="1" dirty="0"/>
              <a:t>or</a:t>
            </a:r>
            <a:r>
              <a:rPr lang="en-US" sz="1600" dirty="0"/>
              <a:t> resolving Hemothorax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409B5CEC-57E3-4913-BA9B-5D37AEFF6A8C}"/>
              </a:ext>
            </a:extLst>
          </p:cNvPr>
          <p:cNvSpPr txBox="1">
            <a:spLocks/>
          </p:cNvSpPr>
          <p:nvPr/>
        </p:nvSpPr>
        <p:spPr>
          <a:xfrm>
            <a:off x="6627813" y="1517650"/>
            <a:ext cx="5085966" cy="12086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7800" indent="-1778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ClrTx/>
              <a:buSzPct val="80000"/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06400" indent="-1778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SzPct val="80000"/>
              <a:buFont typeface="Open Sans" panose="020B0606030504020204" pitchFamily="34" charset="0"/>
              <a:buChar char="-"/>
              <a:defRPr sz="18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71500" indent="-1651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00100" indent="-1651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77900" indent="-1778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685800" algn="l"/>
              </a:tabLst>
              <a:defRPr sz="12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CT scan</a:t>
            </a:r>
          </a:p>
          <a:p>
            <a:pPr lvl="1">
              <a:lnSpc>
                <a:spcPct val="100000"/>
              </a:lnSpc>
            </a:pPr>
            <a:r>
              <a:rPr lang="en-US" sz="1600" dirty="0"/>
              <a:t>When malignancy suspected</a:t>
            </a:r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E576A732-A319-43DE-A664-26B776118E9F}"/>
              </a:ext>
            </a:extLst>
          </p:cNvPr>
          <p:cNvSpPr txBox="1">
            <a:spLocks/>
          </p:cNvSpPr>
          <p:nvPr/>
        </p:nvSpPr>
        <p:spPr>
          <a:xfrm>
            <a:off x="1777289" y="5340350"/>
            <a:ext cx="8659483" cy="6411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7800" indent="-1778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ClrTx/>
              <a:buSzPct val="80000"/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06400" indent="-1778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SzPct val="80000"/>
              <a:buFont typeface="Open Sans" panose="020B0606030504020204" pitchFamily="34" charset="0"/>
              <a:buChar char="-"/>
              <a:defRPr sz="18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71500" indent="-1651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00100" indent="-1651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77900" indent="-1778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685800" algn="l"/>
              </a:tabLst>
              <a:defRPr sz="12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/>
              <a:t>Both CT scan &amp; Ultrasound are useful in guiding pleural tap and pleural biopsy</a:t>
            </a:r>
          </a:p>
        </p:txBody>
      </p:sp>
    </p:spTree>
    <p:extLst>
      <p:ext uri="{BB962C8B-B14F-4D97-AF65-F5344CB8AC3E}">
        <p14:creationId xmlns:p14="http://schemas.microsoft.com/office/powerpoint/2010/main" val="140173776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plate">
  <a:themeElements>
    <a:clrScheme name="My Custom">
      <a:dk1>
        <a:srgbClr val="323F4F"/>
      </a:dk1>
      <a:lt1>
        <a:srgbClr val="FFFFFF"/>
      </a:lt1>
      <a:dk2>
        <a:srgbClr val="3F3F3F"/>
      </a:dk2>
      <a:lt2>
        <a:srgbClr val="F2F2F2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Custom 1">
      <a:majorFont>
        <a:latin typeface="Roboto"/>
        <a:ea typeface=""/>
        <a:cs typeface=""/>
      </a:majorFont>
      <a:minorFont>
        <a:latin typeface="Open Sans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" id="{7E1F318A-FE87-4A1C-B34D-5E3583F3F81B}" vid="{FCC748A6-E3A2-4205-A454-DC8BFC61248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114</TotalTime>
  <Words>726</Words>
  <Application>Microsoft Office PowerPoint</Application>
  <PresentationFormat>Widescreen</PresentationFormat>
  <Paragraphs>124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Open Sans</vt:lpstr>
      <vt:lpstr>Roboto</vt:lpstr>
      <vt:lpstr>Wingdings</vt:lpstr>
      <vt:lpstr>Template</vt:lpstr>
      <vt:lpstr>Pleural Effusion</vt:lpstr>
      <vt:lpstr>PowerPoint Presentation</vt:lpstr>
      <vt:lpstr>PowerPoint Presentation</vt:lpstr>
      <vt:lpstr>PowerPoint Presentation</vt:lpstr>
      <vt:lpstr>Types of Effusions</vt:lpstr>
      <vt:lpstr>Causes</vt:lpstr>
      <vt:lpstr>Assessment</vt:lpstr>
      <vt:lpstr>Assessment (Investigations)</vt:lpstr>
      <vt:lpstr>Assessment (Investigations)</vt:lpstr>
      <vt:lpstr>Assessment (Investigations)</vt:lpstr>
      <vt:lpstr>Assessment (Investigations)</vt:lpstr>
      <vt:lpstr>Assessment (Investigations)</vt:lpstr>
      <vt:lpstr>Management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Pleural Effusion</dc:title>
  <dc:creator>Virtual World</dc:creator>
  <cp:lastModifiedBy>Virtual World</cp:lastModifiedBy>
  <cp:revision>15</cp:revision>
  <dcterms:created xsi:type="dcterms:W3CDTF">2022-01-17T20:38:48Z</dcterms:created>
  <dcterms:modified xsi:type="dcterms:W3CDTF">2022-01-17T22:33:19Z</dcterms:modified>
</cp:coreProperties>
</file>